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317" r:id="rId3"/>
    <p:sldId id="299" r:id="rId4"/>
    <p:sldId id="269" r:id="rId5"/>
    <p:sldId id="273" r:id="rId6"/>
    <p:sldId id="271" r:id="rId7"/>
    <p:sldId id="275" r:id="rId8"/>
    <p:sldId id="277" r:id="rId9"/>
    <p:sldId id="278" r:id="rId10"/>
    <p:sldId id="328" r:id="rId11"/>
    <p:sldId id="327" r:id="rId12"/>
    <p:sldId id="329" r:id="rId13"/>
    <p:sldId id="330" r:id="rId14"/>
    <p:sldId id="331" r:id="rId15"/>
    <p:sldId id="315" r:id="rId16"/>
    <p:sldId id="318" r:id="rId17"/>
    <p:sldId id="333" r:id="rId18"/>
    <p:sldId id="334" r:id="rId1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2">
          <p15:clr>
            <a:srgbClr val="A4A3A4"/>
          </p15:clr>
        </p15:guide>
        <p15:guide id="2" orient="horz" pos="2742">
          <p15:clr>
            <a:srgbClr val="A4A3A4"/>
          </p15:clr>
        </p15:guide>
        <p15:guide id="3" orient="horz" pos="2823">
          <p15:clr>
            <a:srgbClr val="A4A3A4"/>
          </p15:clr>
        </p15:guide>
        <p15:guide id="4" orient="horz" pos="3748">
          <p15:clr>
            <a:srgbClr val="A4A3A4"/>
          </p15:clr>
        </p15:guide>
        <p15:guide id="5" orient="horz" pos="1499">
          <p15:clr>
            <a:srgbClr val="A4A3A4"/>
          </p15:clr>
        </p15:guide>
        <p15:guide id="6" orient="horz" pos="1584">
          <p15:clr>
            <a:srgbClr val="A4A3A4"/>
          </p15:clr>
        </p15:guide>
        <p15:guide id="7" pos="466">
          <p15:clr>
            <a:srgbClr val="A4A3A4"/>
          </p15:clr>
        </p15:guide>
        <p15:guide id="8" pos="4062">
          <p15:clr>
            <a:srgbClr val="A4A3A4"/>
          </p15:clr>
        </p15:guide>
        <p15:guide id="9" pos="5295">
          <p15:clr>
            <a:srgbClr val="A4A3A4"/>
          </p15:clr>
        </p15:guide>
        <p15:guide id="10" pos="4150">
          <p15:clr>
            <a:srgbClr val="A4A3A4"/>
          </p15:clr>
        </p15:guide>
        <p15:guide id="11" pos="1696">
          <p15:clr>
            <a:srgbClr val="A4A3A4"/>
          </p15:clr>
        </p15:guide>
        <p15:guide id="12" pos="2836">
          <p15:clr>
            <a:srgbClr val="A4A3A4"/>
          </p15:clr>
        </p15:guide>
        <p15:guide id="13" pos="1606">
          <p15:clr>
            <a:srgbClr val="A4A3A4"/>
          </p15:clr>
        </p15:guide>
        <p15:guide id="14" pos="292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9F09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44596" autoAdjust="0"/>
    <p:restoredTop sz="93870"/>
  </p:normalViewPr>
  <p:slideViewPr>
    <p:cSldViewPr snapToObjects="1">
      <p:cViewPr varScale="1">
        <p:scale>
          <a:sx n="75" d="100"/>
          <a:sy n="75" d="100"/>
        </p:scale>
        <p:origin x="160" y="528"/>
      </p:cViewPr>
      <p:guideLst>
        <p:guide orient="horz" pos="362"/>
        <p:guide orient="horz" pos="2742"/>
        <p:guide orient="horz" pos="2823"/>
        <p:guide orient="horz" pos="3748"/>
        <p:guide orient="horz" pos="1499"/>
        <p:guide orient="horz" pos="1584"/>
        <p:guide pos="466"/>
        <p:guide pos="4062"/>
        <p:guide pos="5295"/>
        <p:guide pos="4150"/>
        <p:guide pos="1696"/>
        <p:guide pos="2836"/>
        <p:guide pos="1606"/>
        <p:guide pos="2927"/>
      </p:guideLst>
    </p:cSldViewPr>
  </p:slideViewPr>
  <p:outlineViewPr>
    <p:cViewPr>
      <p:scale>
        <a:sx n="33" d="100"/>
        <a:sy n="33" d="100"/>
      </p:scale>
      <p:origin x="0" y="-21488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3" d="100"/>
        <a:sy n="73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E0AA1E-DD21-6648-B137-6B29616C0733}" type="datetimeFigureOut">
              <a:rPr lang="fi-FI" smtClean="0"/>
              <a:t>24.4.2020</a:t>
            </a:fld>
            <a:endParaRPr lang="fi-FI"/>
          </a:p>
        </p:txBody>
      </p:sp>
      <p:sp>
        <p:nvSpPr>
          <p:cNvPr id="4" name="Alatunnisteen paikkamerk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5" name="Dian numeron paikkamerkki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3E08CC0-214B-B346-91B0-786D92525CD0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300943721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jpg>
</file>

<file path=ppt/media/image13.png>
</file>

<file path=ppt/media/image2.png>
</file>

<file path=ppt/media/image5.jpg>
</file>

<file path=ppt/media/image6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Ylätunnisteen paikkamerkki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3" name="Päivämäärän paikkamerkki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A99C67-D84B-134F-A431-517186126448}" type="datetimeFigureOut">
              <a:rPr lang="fi-FI" smtClean="0"/>
              <a:t>24.4.2020</a:t>
            </a:fld>
            <a:endParaRPr lang="fi-FI"/>
          </a:p>
        </p:txBody>
      </p:sp>
      <p:sp>
        <p:nvSpPr>
          <p:cNvPr id="4" name="Dian kuvan paikkamerkki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i-FI"/>
          </a:p>
        </p:txBody>
      </p:sp>
      <p:sp>
        <p:nvSpPr>
          <p:cNvPr id="5" name="Huomautusten paikkamerkki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i-FI"/>
              <a:t>Muokkaa tekstin perustyylejä napsauttamalla</a:t>
            </a:r>
          </a:p>
          <a:p>
            <a:pPr lvl="1"/>
            <a:r>
              <a:rPr lang="fi-FI"/>
              <a:t>toinen taso</a:t>
            </a:r>
          </a:p>
          <a:p>
            <a:pPr lvl="2"/>
            <a:r>
              <a:rPr lang="fi-FI"/>
              <a:t>kolmas taso</a:t>
            </a:r>
          </a:p>
          <a:p>
            <a:pPr lvl="3"/>
            <a:r>
              <a:rPr lang="fi-FI"/>
              <a:t>neljäs taso</a:t>
            </a:r>
          </a:p>
          <a:p>
            <a:pPr lvl="4"/>
            <a:r>
              <a:rPr lang="fi-FI"/>
              <a:t>viides taso</a:t>
            </a:r>
          </a:p>
        </p:txBody>
      </p:sp>
      <p:sp>
        <p:nvSpPr>
          <p:cNvPr id="6" name="Alatunnisteen paikkamerk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i-FI"/>
          </a:p>
        </p:txBody>
      </p:sp>
      <p:sp>
        <p:nvSpPr>
          <p:cNvPr id="7" name="Dian numeron paikkamerkki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9C4868-6D62-304A-81AF-3DBAAEA24DAE}" type="slidenum">
              <a:rPr lang="fi-FI" smtClean="0"/>
              <a:t>‹#›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40138011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(1.6.2015 09:47) -----</a:t>
            </a:r>
          </a:p>
          <a:p>
            <a:r>
              <a:rPr lang="en-US" dirty="0"/>
              <a:t>the language</a:t>
            </a:r>
          </a:p>
          <a:p>
            <a:r>
              <a:rPr lang="en-US" dirty="0"/>
              <a:t>the basic idea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an example</a:t>
            </a:r>
          </a:p>
          <a:p>
            <a:r>
              <a:rPr lang="en-US" dirty="0"/>
              <a:t>some rules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9C4868-6D62-304A-81AF-3DBAAEA24DAE}" type="slidenum">
              <a:rPr lang="fi-FI" smtClean="0"/>
              <a:t>1</a:t>
            </a:fld>
            <a:endParaRPr lang="fi-FI"/>
          </a:p>
        </p:txBody>
      </p:sp>
    </p:spTree>
    <p:extLst>
      <p:ext uri="{BB962C8B-B14F-4D97-AF65-F5344CB8AC3E}">
        <p14:creationId xmlns:p14="http://schemas.microsoft.com/office/powerpoint/2010/main" val="17918126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Otsikko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5576" y="2492896"/>
            <a:ext cx="7641364" cy="1512168"/>
          </a:xfrm>
          <a:ln>
            <a:noFill/>
          </a:ln>
        </p:spPr>
        <p:txBody>
          <a:bodyPr anchor="t" anchorCtr="0">
            <a:noAutofit/>
          </a:bodyPr>
          <a:lstStyle>
            <a:lvl1pPr>
              <a:lnSpc>
                <a:spcPct val="100000"/>
              </a:lnSpc>
              <a:defRPr sz="4500" b="0" i="0">
                <a:latin typeface="Arial"/>
                <a:cs typeface="Arial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55576" y="4149080"/>
            <a:ext cx="7650236" cy="1182325"/>
          </a:xfrm>
          <a:ln>
            <a:noFill/>
          </a:ln>
        </p:spPr>
        <p:txBody>
          <a:bodyPr lIns="0" tIns="0" rIns="0" bIns="0">
            <a:normAutofit/>
          </a:bodyPr>
          <a:lstStyle>
            <a:lvl1pPr marL="0" indent="0" algn="l">
              <a:lnSpc>
                <a:spcPct val="100000"/>
              </a:lnSpc>
              <a:buNone/>
              <a:defRPr sz="2600" b="0" i="0" cap="none">
                <a:solidFill>
                  <a:schemeClr val="tx1"/>
                </a:solidFill>
                <a:latin typeface="Arial"/>
                <a:cs typeface="Arial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subtitle</a:t>
            </a:r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20BF0332-B58E-C448-8F60-EBCF2ABA1C36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78252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Otsikko ja sisält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686050" y="574675"/>
            <a:ext cx="5718362" cy="1770591"/>
          </a:xfrm>
          <a:ln>
            <a:noFill/>
          </a:ln>
        </p:spPr>
        <p:txBody>
          <a:bodyPr>
            <a:normAutofit/>
          </a:bodyPr>
          <a:lstStyle>
            <a:lvl1pPr>
              <a:lnSpc>
                <a:spcPct val="90000"/>
              </a:lnSpc>
              <a:defRPr sz="3500" b="0" i="0">
                <a:latin typeface="Arial"/>
                <a:cs typeface="Arial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739775" y="2345266"/>
            <a:ext cx="7666038" cy="3820037"/>
          </a:xfrm>
          <a:ln>
            <a:noFill/>
          </a:ln>
        </p:spPr>
        <p:txBody>
          <a:bodyPr lIns="0" tIns="0" rIns="0" bIns="0" anchor="t" anchorCtr="0"/>
          <a:lstStyle>
            <a:lvl1pPr marL="342900" indent="-342900">
              <a:buFont typeface="Wingdings" charset="2"/>
              <a:buChar char="§"/>
              <a:defRPr/>
            </a:lvl1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text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</p:txBody>
      </p:sp>
      <p:sp>
        <p:nvSpPr>
          <p:cNvPr id="7" name="Tekstiruutu 6"/>
          <p:cNvSpPr txBox="1"/>
          <p:nvPr userDrawn="1"/>
        </p:nvSpPr>
        <p:spPr>
          <a:xfrm>
            <a:off x="300567" y="614256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i-FI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2933762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sz="half" idx="14" hasCustomPrompt="1"/>
          </p:nvPr>
        </p:nvSpPr>
        <p:spPr>
          <a:xfrm>
            <a:off x="746124" y="2420888"/>
            <a:ext cx="3768725" cy="3529062"/>
          </a:xfrm>
        </p:spPr>
        <p:txBody>
          <a:bodyPr/>
          <a:lstStyle>
            <a:lvl1pPr>
              <a:defRPr sz="2000">
                <a:latin typeface="Palatino Linotype"/>
                <a:cs typeface="Palatino Linotype"/>
              </a:defRPr>
            </a:lvl1pPr>
            <a:lvl2pPr>
              <a:defRPr sz="1800">
                <a:latin typeface="Palatino Linotype"/>
                <a:cs typeface="Palatino Linotype"/>
              </a:defRPr>
            </a:lvl2pPr>
            <a:lvl3pPr>
              <a:defRPr sz="1600">
                <a:latin typeface="Palatino Linotype"/>
                <a:cs typeface="Palatino Linotype"/>
              </a:defRPr>
            </a:lvl3pPr>
            <a:lvl4pPr>
              <a:defRPr sz="1800"/>
            </a:lvl4pPr>
            <a:lvl5pPr marL="1828800" indent="0">
              <a:buNone/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</p:txBody>
      </p:sp>
      <p:sp>
        <p:nvSpPr>
          <p:cNvPr id="10" name="Title 1"/>
          <p:cNvSpPr>
            <a:spLocks noGrp="1"/>
          </p:cNvSpPr>
          <p:nvPr>
            <p:ph type="title" hasCustomPrompt="1"/>
          </p:nvPr>
        </p:nvSpPr>
        <p:spPr>
          <a:xfrm>
            <a:off x="2686050" y="574675"/>
            <a:ext cx="5718362" cy="180498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3500" b="0" i="0">
                <a:latin typeface="Arial"/>
                <a:cs typeface="Arial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646613" y="2514600"/>
            <a:ext cx="3759199" cy="34353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Picture</a:t>
            </a:r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1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3540972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746125" y="2514600"/>
            <a:ext cx="7659688" cy="365070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Horizontal Picture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2686050" y="574676"/>
            <a:ext cx="5718362" cy="180498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3500" b="0" i="0">
                <a:latin typeface="Arial"/>
                <a:cs typeface="Arial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3438389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55576" y="2492896"/>
            <a:ext cx="7641364" cy="1512168"/>
          </a:xfrm>
        </p:spPr>
        <p:txBody>
          <a:bodyPr anchor="t" anchorCtr="0">
            <a:noAutofit/>
          </a:bodyPr>
          <a:lstStyle>
            <a:lvl1pPr algn="ctr">
              <a:lnSpc>
                <a:spcPct val="100000"/>
              </a:lnSpc>
              <a:defRPr sz="4500" b="0" i="0">
                <a:latin typeface="Arial"/>
                <a:cs typeface="Arial"/>
              </a:defRPr>
            </a:lvl1pPr>
          </a:lstStyle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11147807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orakulmio 12"/>
          <p:cNvSpPr/>
          <p:nvPr/>
        </p:nvSpPr>
        <p:spPr>
          <a:xfrm>
            <a:off x="-7471" y="6283280"/>
            <a:ext cx="9166411" cy="584756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/>
          </a:p>
        </p:txBody>
      </p:sp>
      <p:pic>
        <p:nvPicPr>
          <p:cNvPr id="15" name="Kuva 14" descr="Sigill_ai_vektor_gul65pros.png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781" b="71460"/>
          <a:stretch/>
        </p:blipFill>
        <p:spPr>
          <a:xfrm>
            <a:off x="395536" y="6284836"/>
            <a:ext cx="2951565" cy="583200"/>
          </a:xfrm>
          <a:prstGeom prst="rect">
            <a:avLst/>
          </a:prstGeom>
        </p:spPr>
      </p:pic>
      <p:sp>
        <p:nvSpPr>
          <p:cNvPr id="11" name="Suorakulmio 10"/>
          <p:cNvSpPr/>
          <p:nvPr/>
        </p:nvSpPr>
        <p:spPr>
          <a:xfrm>
            <a:off x="107504" y="116632"/>
            <a:ext cx="2437259" cy="2263031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i-FI">
              <a:effectLst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89411" y="470647"/>
            <a:ext cx="5707529" cy="1934882"/>
          </a:xfrm>
          <a:prstGeom prst="rect">
            <a:avLst/>
          </a:prstGeom>
          <a:ln w="3175" cmpd="sng">
            <a:noFill/>
          </a:ln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master</a:t>
            </a:r>
            <a:r>
              <a:rPr lang="fi-FI" dirty="0"/>
              <a:t> </a:t>
            </a:r>
            <a:r>
              <a:rPr lang="fi-FI" dirty="0" err="1"/>
              <a:t>title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624" y="2525059"/>
            <a:ext cx="7658753" cy="3424222"/>
          </a:xfrm>
          <a:prstGeom prst="rect">
            <a:avLst/>
          </a:prstGeom>
          <a:ln w="3175" cmpd="sng">
            <a:noFill/>
          </a:ln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fi-FI" dirty="0" err="1"/>
              <a:t>Click</a:t>
            </a:r>
            <a:r>
              <a:rPr lang="fi-FI" dirty="0"/>
              <a:t> to </a:t>
            </a:r>
            <a:r>
              <a:rPr lang="fi-FI" dirty="0" err="1"/>
              <a:t>edit</a:t>
            </a:r>
            <a:r>
              <a:rPr lang="fi-FI" dirty="0"/>
              <a:t> </a:t>
            </a:r>
            <a:r>
              <a:rPr lang="fi-FI" dirty="0" err="1"/>
              <a:t>Master</a:t>
            </a:r>
            <a:r>
              <a:rPr lang="fi-FI" dirty="0"/>
              <a:t> </a:t>
            </a:r>
            <a:r>
              <a:rPr lang="fi-FI" dirty="0" err="1"/>
              <a:t>text</a:t>
            </a:r>
            <a:r>
              <a:rPr lang="fi-FI" dirty="0"/>
              <a:t> </a:t>
            </a:r>
            <a:r>
              <a:rPr lang="fi-FI" dirty="0" err="1"/>
              <a:t>styles</a:t>
            </a:r>
            <a:endParaRPr lang="fi-FI" dirty="0"/>
          </a:p>
          <a:p>
            <a:pPr lvl="1"/>
            <a:r>
              <a:rPr lang="fi-FI" dirty="0"/>
              <a:t>Second </a:t>
            </a:r>
            <a:r>
              <a:rPr lang="fi-FI" dirty="0" err="1"/>
              <a:t>level</a:t>
            </a:r>
            <a:endParaRPr lang="fi-FI" dirty="0"/>
          </a:p>
          <a:p>
            <a:pPr lvl="2"/>
            <a:r>
              <a:rPr lang="fi-FI" dirty="0"/>
              <a:t>Third </a:t>
            </a:r>
            <a:r>
              <a:rPr lang="fi-FI" dirty="0" err="1"/>
              <a:t>level</a:t>
            </a:r>
            <a:endParaRPr lang="fi-FI" dirty="0"/>
          </a:p>
          <a:p>
            <a:pPr lvl="3"/>
            <a:r>
              <a:rPr lang="fi-FI" dirty="0" err="1"/>
              <a:t>Fourth</a:t>
            </a:r>
            <a:r>
              <a:rPr lang="fi-FI" dirty="0"/>
              <a:t> </a:t>
            </a:r>
            <a:r>
              <a:rPr lang="fi-FI" dirty="0" err="1"/>
              <a:t>level</a:t>
            </a:r>
            <a:endParaRPr lang="fi-FI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308304" y="6376243"/>
            <a:ext cx="7920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778D1434-BABF-8F46-9266-0F227B0E10C7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00392" y="6376243"/>
            <a:ext cx="305420" cy="365125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fld id="{BB6090E5-003B-8F44-964F-FA902A5221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31840" y="6376243"/>
            <a:ext cx="41764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  <p:pic>
        <p:nvPicPr>
          <p:cNvPr id="12" name="Kuva 11" descr="PPT_logo_EN.pn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624" y="569589"/>
            <a:ext cx="889200" cy="1097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6923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7" r:id="rId4"/>
    <p:sldLayoutId id="2147483659" r:id="rId5"/>
  </p:sldLayoutIdLst>
  <p:hf hdr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4000" b="0" i="0" kern="1200" cap="none" spc="0" normalizeH="0">
          <a:solidFill>
            <a:schemeClr val="tx1"/>
          </a:solidFill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charset="2"/>
        <a:buChar char="§"/>
        <a:defRPr sz="2500" kern="1200" spc="0">
          <a:solidFill>
            <a:schemeClr val="tx1"/>
          </a:solidFill>
          <a:latin typeface="Palatino Linotype"/>
          <a:ea typeface="+mn-ea"/>
          <a:cs typeface="Palatino Linotype"/>
        </a:defRPr>
      </a:lvl1pPr>
      <a:lvl2pPr marL="742950" indent="-285750" algn="l" defTabSz="4572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charset="2"/>
        <a:buChar char="§"/>
        <a:defRPr sz="2200" kern="1200">
          <a:solidFill>
            <a:schemeClr val="tx1"/>
          </a:solidFill>
          <a:latin typeface="Palatino Linotype"/>
          <a:ea typeface="+mn-ea"/>
          <a:cs typeface="Palatino Linotype"/>
        </a:defRPr>
      </a:lvl2pPr>
      <a:lvl3pPr marL="1143000" indent="-228600" algn="l" defTabSz="4572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charset="2"/>
        <a:buChar char="§"/>
        <a:defRPr sz="1800" kern="1200">
          <a:solidFill>
            <a:schemeClr val="tx1"/>
          </a:solidFill>
          <a:latin typeface="Palatino Linotype"/>
          <a:ea typeface="+mn-ea"/>
          <a:cs typeface="Palatino Linotype"/>
        </a:defRPr>
      </a:lvl3pPr>
      <a:lvl4pPr marL="1600200" indent="-228600" algn="l" defTabSz="457200" rtl="0" eaLnBrk="1" latinLnBrk="0" hangingPunct="1">
        <a:lnSpc>
          <a:spcPct val="120000"/>
        </a:lnSpc>
        <a:spcBef>
          <a:spcPts val="0"/>
        </a:spcBef>
        <a:spcAft>
          <a:spcPts val="600"/>
        </a:spcAft>
        <a:buFont typeface="Wingdings" charset="2"/>
        <a:buChar char="§"/>
        <a:defRPr sz="1600" kern="1200">
          <a:solidFill>
            <a:schemeClr val="tx1"/>
          </a:solidFill>
          <a:latin typeface="Palatino Linotype"/>
          <a:ea typeface="+mn-ea"/>
          <a:cs typeface="Palatino Linotype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Palatino"/>
          <a:ea typeface="+mn-ea"/>
          <a:cs typeface="Palatino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tsikko 1"/>
          <p:cNvSpPr>
            <a:spLocks noGrp="1"/>
          </p:cNvSpPr>
          <p:nvPr>
            <p:ph type="ctrTitle"/>
          </p:nvPr>
        </p:nvSpPr>
        <p:spPr>
          <a:xfrm>
            <a:off x="395536" y="2492896"/>
            <a:ext cx="8001404" cy="1512168"/>
          </a:xfrm>
        </p:spPr>
        <p:txBody>
          <a:bodyPr/>
          <a:lstStyle/>
          <a:p>
            <a:pPr algn="ctr"/>
            <a:r>
              <a:rPr lang="en-US" sz="3600" dirty="0"/>
              <a:t>Formal Methods vs Machine Learning</a:t>
            </a:r>
            <a:endParaRPr lang="fi-FI" sz="3600" dirty="0"/>
          </a:p>
        </p:txBody>
      </p:sp>
      <p:sp>
        <p:nvSpPr>
          <p:cNvPr id="3" name="Alaotsikko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i-FI" sz="1600" i="1" dirty="0" err="1"/>
              <a:t>Feb</a:t>
            </a:r>
            <a:r>
              <a:rPr lang="fi-FI" sz="1600" i="1" dirty="0"/>
              <a:t> 2020</a:t>
            </a:r>
          </a:p>
          <a:p>
            <a:r>
              <a:rPr lang="fi-FI" sz="1600" i="1" dirty="0"/>
              <a:t>Luigia Petre, </a:t>
            </a:r>
          </a:p>
          <a:p>
            <a:r>
              <a:rPr lang="fi-FI" sz="1600" i="1" dirty="0"/>
              <a:t>Åbo Akademi University, Turku, Finland</a:t>
            </a:r>
          </a:p>
        </p:txBody>
      </p:sp>
    </p:spTree>
    <p:extLst>
      <p:ext uri="{BB962C8B-B14F-4D97-AF65-F5344CB8AC3E}">
        <p14:creationId xmlns:p14="http://schemas.microsoft.com/office/powerpoint/2010/main" val="16761328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327525" y="421978"/>
            <a:ext cx="4476589" cy="644537"/>
          </a:xfrm>
        </p:spPr>
        <p:txBody>
          <a:bodyPr>
            <a:normAutofit fontScale="90000"/>
          </a:bodyPr>
          <a:lstStyle/>
          <a:p>
            <a:r>
              <a:rPr lang="en-US" sz="2800" dirty="0"/>
              <a:t>Wireless sensor-actor networks</a:t>
            </a:r>
            <a:br>
              <a:rPr lang="en-US" sz="2800" dirty="0"/>
            </a:br>
            <a:r>
              <a:rPr lang="en-US" sz="2800" i="1" dirty="0"/>
              <a:t>Partitions and recovery</a:t>
            </a:r>
          </a:p>
        </p:txBody>
      </p:sp>
      <p:sp>
        <p:nvSpPr>
          <p:cNvPr id="4" name="Freeform 54"/>
          <p:cNvSpPr>
            <a:spLocks noChangeArrowheads="1"/>
          </p:cNvSpPr>
          <p:nvPr/>
        </p:nvSpPr>
        <p:spPr bwMode="auto">
          <a:xfrm>
            <a:off x="579438" y="3851275"/>
            <a:ext cx="4311650" cy="1931988"/>
          </a:xfrm>
          <a:custGeom>
            <a:avLst/>
            <a:gdLst>
              <a:gd name="T0" fmla="*/ 0 w 4310964"/>
              <a:gd name="T1" fmla="*/ 0 h 1931831"/>
              <a:gd name="T2" fmla="*/ 4310964 w 4310964"/>
              <a:gd name="T3" fmla="*/ 1931831 h 1931831"/>
            </a:gdLst>
            <a:ahLst/>
            <a:cxnLst/>
            <a:rect l="T0" t="T1" r="T2" b="T3"/>
            <a:pathLst>
              <a:path w="4310964" h="1931831">
                <a:moveTo>
                  <a:pt x="321972" y="167425"/>
                </a:moveTo>
                <a:cubicBezTo>
                  <a:pt x="326265" y="158839"/>
                  <a:pt x="346555" y="148154"/>
                  <a:pt x="360609" y="141668"/>
                </a:cubicBezTo>
                <a:cubicBezTo>
                  <a:pt x="604857" y="28938"/>
                  <a:pt x="562803" y="44220"/>
                  <a:pt x="695459" y="0"/>
                </a:cubicBezTo>
                <a:cubicBezTo>
                  <a:pt x="825933" y="18639"/>
                  <a:pt x="756808" y="3279"/>
                  <a:pt x="901521" y="51516"/>
                </a:cubicBezTo>
                <a:lnTo>
                  <a:pt x="940158" y="64394"/>
                </a:lnTo>
                <a:cubicBezTo>
                  <a:pt x="1050888" y="138214"/>
                  <a:pt x="910789" y="49709"/>
                  <a:pt x="1017431" y="103031"/>
                </a:cubicBezTo>
                <a:cubicBezTo>
                  <a:pt x="1031275" y="109953"/>
                  <a:pt x="1041841" y="122692"/>
                  <a:pt x="1056068" y="128789"/>
                </a:cubicBezTo>
                <a:cubicBezTo>
                  <a:pt x="1070427" y="134943"/>
                  <a:pt x="1162442" y="153080"/>
                  <a:pt x="1171978" y="154547"/>
                </a:cubicBezTo>
                <a:cubicBezTo>
                  <a:pt x="1289188" y="172579"/>
                  <a:pt x="1348062" y="171991"/>
                  <a:pt x="1481071" y="180304"/>
                </a:cubicBezTo>
                <a:cubicBezTo>
                  <a:pt x="1498243" y="184597"/>
                  <a:pt x="1516317" y="186210"/>
                  <a:pt x="1532586" y="193183"/>
                </a:cubicBezTo>
                <a:cubicBezTo>
                  <a:pt x="1552525" y="201728"/>
                  <a:pt x="1609537" y="250034"/>
                  <a:pt x="1622738" y="257578"/>
                </a:cubicBezTo>
                <a:cubicBezTo>
                  <a:pt x="1634525" y="264313"/>
                  <a:pt x="1649016" y="264838"/>
                  <a:pt x="1661375" y="270456"/>
                </a:cubicBezTo>
                <a:cubicBezTo>
                  <a:pt x="1753201" y="312195"/>
                  <a:pt x="1742555" y="307405"/>
                  <a:pt x="1803043" y="347730"/>
                </a:cubicBezTo>
                <a:cubicBezTo>
                  <a:pt x="1811629" y="360609"/>
                  <a:pt x="1817855" y="375421"/>
                  <a:pt x="1828800" y="386366"/>
                </a:cubicBezTo>
                <a:cubicBezTo>
                  <a:pt x="1860908" y="418474"/>
                  <a:pt x="1876727" y="412336"/>
                  <a:pt x="1918952" y="425003"/>
                </a:cubicBezTo>
                <a:cubicBezTo>
                  <a:pt x="1944958" y="432805"/>
                  <a:pt x="1970709" y="441482"/>
                  <a:pt x="1996226" y="450761"/>
                </a:cubicBezTo>
                <a:cubicBezTo>
                  <a:pt x="2017952" y="458661"/>
                  <a:pt x="2038688" y="469207"/>
                  <a:pt x="2060620" y="476518"/>
                </a:cubicBezTo>
                <a:cubicBezTo>
                  <a:pt x="2113849" y="494261"/>
                  <a:pt x="2200831" y="514791"/>
                  <a:pt x="2253803" y="528034"/>
                </a:cubicBezTo>
                <a:cubicBezTo>
                  <a:pt x="2282067" y="546877"/>
                  <a:pt x="2311274" y="568655"/>
                  <a:pt x="2343955" y="579549"/>
                </a:cubicBezTo>
                <a:cubicBezTo>
                  <a:pt x="2364722" y="586471"/>
                  <a:pt x="2386885" y="588135"/>
                  <a:pt x="2408350" y="592428"/>
                </a:cubicBezTo>
                <a:cubicBezTo>
                  <a:pt x="2425522" y="601014"/>
                  <a:pt x="2444243" y="607027"/>
                  <a:pt x="2459865" y="618186"/>
                </a:cubicBezTo>
                <a:cubicBezTo>
                  <a:pt x="2474686" y="628773"/>
                  <a:pt x="2482688" y="647786"/>
                  <a:pt x="2498502" y="656823"/>
                </a:cubicBezTo>
                <a:cubicBezTo>
                  <a:pt x="2513870" y="665605"/>
                  <a:pt x="2532845" y="665409"/>
                  <a:pt x="2550017" y="669702"/>
                </a:cubicBezTo>
                <a:cubicBezTo>
                  <a:pt x="2562896" y="678288"/>
                  <a:pt x="2574510" y="689173"/>
                  <a:pt x="2588654" y="695459"/>
                </a:cubicBezTo>
                <a:cubicBezTo>
                  <a:pt x="2613465" y="706486"/>
                  <a:pt x="2643336" y="706156"/>
                  <a:pt x="2665927" y="721217"/>
                </a:cubicBezTo>
                <a:cubicBezTo>
                  <a:pt x="2715859" y="754505"/>
                  <a:pt x="2689880" y="742080"/>
                  <a:pt x="2743200" y="759854"/>
                </a:cubicBezTo>
                <a:cubicBezTo>
                  <a:pt x="2816180" y="755561"/>
                  <a:pt x="2889035" y="746975"/>
                  <a:pt x="2962141" y="746975"/>
                </a:cubicBezTo>
                <a:cubicBezTo>
                  <a:pt x="3248453" y="746975"/>
                  <a:pt x="3268222" y="751826"/>
                  <a:pt x="3477296" y="772732"/>
                </a:cubicBezTo>
                <a:cubicBezTo>
                  <a:pt x="3511640" y="781318"/>
                  <a:pt x="3560690" y="769035"/>
                  <a:pt x="3580327" y="798490"/>
                </a:cubicBezTo>
                <a:cubicBezTo>
                  <a:pt x="3627548" y="869322"/>
                  <a:pt x="3580329" y="809225"/>
                  <a:pt x="3644721" y="862885"/>
                </a:cubicBezTo>
                <a:cubicBezTo>
                  <a:pt x="3765763" y="963753"/>
                  <a:pt x="3565348" y="822849"/>
                  <a:pt x="3760631" y="953037"/>
                </a:cubicBezTo>
                <a:cubicBezTo>
                  <a:pt x="3773510" y="961623"/>
                  <a:pt x="3786885" y="969507"/>
                  <a:pt x="3799268" y="978794"/>
                </a:cubicBezTo>
                <a:cubicBezTo>
                  <a:pt x="3843388" y="1011885"/>
                  <a:pt x="3888510" y="1049288"/>
                  <a:pt x="3940936" y="1068947"/>
                </a:cubicBezTo>
                <a:cubicBezTo>
                  <a:pt x="3957509" y="1075162"/>
                  <a:pt x="3975279" y="1077532"/>
                  <a:pt x="3992451" y="1081825"/>
                </a:cubicBezTo>
                <a:cubicBezTo>
                  <a:pt x="4018209" y="1098997"/>
                  <a:pt x="4051150" y="1108576"/>
                  <a:pt x="4069724" y="1133341"/>
                </a:cubicBezTo>
                <a:cubicBezTo>
                  <a:pt x="4116506" y="1195716"/>
                  <a:pt x="4087998" y="1178068"/>
                  <a:pt x="4146997" y="1197735"/>
                </a:cubicBezTo>
                <a:lnTo>
                  <a:pt x="4237150" y="1287887"/>
                </a:lnTo>
                <a:lnTo>
                  <a:pt x="4275786" y="1326524"/>
                </a:lnTo>
                <a:cubicBezTo>
                  <a:pt x="4302846" y="1434764"/>
                  <a:pt x="4310964" y="1404752"/>
                  <a:pt x="4288665" y="1493949"/>
                </a:cubicBezTo>
                <a:cubicBezTo>
                  <a:pt x="4285372" y="1507119"/>
                  <a:pt x="4285385" y="1522986"/>
                  <a:pt x="4275786" y="1532586"/>
                </a:cubicBezTo>
                <a:cubicBezTo>
                  <a:pt x="4262211" y="1546162"/>
                  <a:pt x="4241125" y="1549151"/>
                  <a:pt x="4224271" y="1558344"/>
                </a:cubicBezTo>
                <a:cubicBezTo>
                  <a:pt x="4184674" y="1579942"/>
                  <a:pt x="4119078" y="1624649"/>
                  <a:pt x="4069724" y="1635617"/>
                </a:cubicBezTo>
                <a:cubicBezTo>
                  <a:pt x="4019827" y="1646705"/>
                  <a:pt x="3836101" y="1671978"/>
                  <a:pt x="3773510" y="1674254"/>
                </a:cubicBezTo>
                <a:cubicBezTo>
                  <a:pt x="3580407" y="1681276"/>
                  <a:pt x="3387144" y="1682839"/>
                  <a:pt x="3193961" y="1687132"/>
                </a:cubicBezTo>
                <a:cubicBezTo>
                  <a:pt x="3168203" y="1695718"/>
                  <a:pt x="3143101" y="1706601"/>
                  <a:pt x="3116688" y="1712890"/>
                </a:cubicBezTo>
                <a:cubicBezTo>
                  <a:pt x="2713782" y="1808821"/>
                  <a:pt x="3071874" y="1709136"/>
                  <a:pt x="2833352" y="1777285"/>
                </a:cubicBezTo>
                <a:cubicBezTo>
                  <a:pt x="2605825" y="1772992"/>
                  <a:pt x="2378136" y="1774013"/>
                  <a:pt x="2150772" y="1764406"/>
                </a:cubicBezTo>
                <a:cubicBezTo>
                  <a:pt x="2073092" y="1761124"/>
                  <a:pt x="1995328" y="1753196"/>
                  <a:pt x="1918952" y="1738648"/>
                </a:cubicBezTo>
                <a:cubicBezTo>
                  <a:pt x="1903747" y="1735752"/>
                  <a:pt x="1894460" y="1719176"/>
                  <a:pt x="1880316" y="1712890"/>
                </a:cubicBezTo>
                <a:cubicBezTo>
                  <a:pt x="1855505" y="1701863"/>
                  <a:pt x="1803043" y="1687132"/>
                  <a:pt x="1803043" y="1687132"/>
                </a:cubicBezTo>
                <a:cubicBezTo>
                  <a:pt x="1589469" y="1729847"/>
                  <a:pt x="1851613" y="1668918"/>
                  <a:pt x="1700012" y="1725769"/>
                </a:cubicBezTo>
                <a:cubicBezTo>
                  <a:pt x="1679516" y="1733455"/>
                  <a:pt x="1656947" y="1733726"/>
                  <a:pt x="1635617" y="1738648"/>
                </a:cubicBezTo>
                <a:cubicBezTo>
                  <a:pt x="1601123" y="1746608"/>
                  <a:pt x="1567299" y="1757463"/>
                  <a:pt x="1532586" y="1764406"/>
                </a:cubicBezTo>
                <a:cubicBezTo>
                  <a:pt x="1454064" y="1780111"/>
                  <a:pt x="1331229" y="1786428"/>
                  <a:pt x="1262130" y="1790163"/>
                </a:cubicBezTo>
                <a:cubicBezTo>
                  <a:pt x="1163443" y="1795497"/>
                  <a:pt x="1064654" y="1798749"/>
                  <a:pt x="965916" y="1803042"/>
                </a:cubicBezTo>
                <a:cubicBezTo>
                  <a:pt x="910107" y="1811628"/>
                  <a:pt x="853988" y="1818394"/>
                  <a:pt x="798490" y="1828800"/>
                </a:cubicBezTo>
                <a:cubicBezTo>
                  <a:pt x="785147" y="1831302"/>
                  <a:pt x="773082" y="1838626"/>
                  <a:pt x="759854" y="1841679"/>
                </a:cubicBezTo>
                <a:cubicBezTo>
                  <a:pt x="717195" y="1851523"/>
                  <a:pt x="673873" y="1858264"/>
                  <a:pt x="631065" y="1867437"/>
                </a:cubicBezTo>
                <a:cubicBezTo>
                  <a:pt x="613758" y="1871146"/>
                  <a:pt x="596123" y="1874101"/>
                  <a:pt x="579550" y="1880316"/>
                </a:cubicBezTo>
                <a:cubicBezTo>
                  <a:pt x="561574" y="1887057"/>
                  <a:pt x="546248" y="1900002"/>
                  <a:pt x="528034" y="1906073"/>
                </a:cubicBezTo>
                <a:cubicBezTo>
                  <a:pt x="494450" y="1917268"/>
                  <a:pt x="425003" y="1931831"/>
                  <a:pt x="425003" y="1931831"/>
                </a:cubicBezTo>
                <a:cubicBezTo>
                  <a:pt x="360609" y="1923245"/>
                  <a:pt x="294414" y="1923460"/>
                  <a:pt x="231820" y="1906073"/>
                </a:cubicBezTo>
                <a:cubicBezTo>
                  <a:pt x="214271" y="1901198"/>
                  <a:pt x="205036" y="1881266"/>
                  <a:pt x="193183" y="1867437"/>
                </a:cubicBezTo>
                <a:cubicBezTo>
                  <a:pt x="121060" y="1783293"/>
                  <a:pt x="192328" y="1844256"/>
                  <a:pt x="103031" y="1777285"/>
                </a:cubicBezTo>
                <a:cubicBezTo>
                  <a:pt x="98738" y="1764406"/>
                  <a:pt x="95500" y="1751126"/>
                  <a:pt x="90152" y="1738648"/>
                </a:cubicBezTo>
                <a:cubicBezTo>
                  <a:pt x="70542" y="1692891"/>
                  <a:pt x="64508" y="1687302"/>
                  <a:pt x="38637" y="1648496"/>
                </a:cubicBezTo>
                <a:cubicBezTo>
                  <a:pt x="34344" y="1635617"/>
                  <a:pt x="28703" y="1623111"/>
                  <a:pt x="25758" y="1609859"/>
                </a:cubicBezTo>
                <a:cubicBezTo>
                  <a:pt x="20093" y="1584368"/>
                  <a:pt x="18000" y="1558192"/>
                  <a:pt x="12879" y="1532586"/>
                </a:cubicBezTo>
                <a:cubicBezTo>
                  <a:pt x="9408" y="1515230"/>
                  <a:pt x="4293" y="1498243"/>
                  <a:pt x="0" y="1481071"/>
                </a:cubicBezTo>
                <a:cubicBezTo>
                  <a:pt x="8586" y="1425262"/>
                  <a:pt x="15945" y="1369251"/>
                  <a:pt x="25758" y="1313645"/>
                </a:cubicBezTo>
                <a:cubicBezTo>
                  <a:pt x="32554" y="1275137"/>
                  <a:pt x="42370" y="1243651"/>
                  <a:pt x="64395" y="1210614"/>
                </a:cubicBezTo>
                <a:cubicBezTo>
                  <a:pt x="79643" y="1187742"/>
                  <a:pt x="96473" y="1165657"/>
                  <a:pt x="115910" y="1146220"/>
                </a:cubicBezTo>
                <a:cubicBezTo>
                  <a:pt x="126855" y="1135275"/>
                  <a:pt x="141668" y="1129048"/>
                  <a:pt x="154547" y="1120462"/>
                </a:cubicBezTo>
                <a:cubicBezTo>
                  <a:pt x="163133" y="1107583"/>
                  <a:pt x="171308" y="1094420"/>
                  <a:pt x="180305" y="1081825"/>
                </a:cubicBezTo>
                <a:cubicBezTo>
                  <a:pt x="260178" y="970003"/>
                  <a:pt x="183995" y="1082729"/>
                  <a:pt x="244699" y="991673"/>
                </a:cubicBezTo>
                <a:cubicBezTo>
                  <a:pt x="269278" y="893359"/>
                  <a:pt x="264868" y="934079"/>
                  <a:pt x="244699" y="772732"/>
                </a:cubicBezTo>
                <a:cubicBezTo>
                  <a:pt x="243015" y="759261"/>
                  <a:pt x="238555" y="745883"/>
                  <a:pt x="231820" y="734096"/>
                </a:cubicBezTo>
                <a:cubicBezTo>
                  <a:pt x="221170" y="715459"/>
                  <a:pt x="206062" y="699752"/>
                  <a:pt x="193183" y="682580"/>
                </a:cubicBezTo>
                <a:cubicBezTo>
                  <a:pt x="184597" y="656822"/>
                  <a:pt x="168932" y="632416"/>
                  <a:pt x="167426" y="605307"/>
                </a:cubicBezTo>
                <a:cubicBezTo>
                  <a:pt x="164559" y="553693"/>
                  <a:pt x="166470" y="500569"/>
                  <a:pt x="180305" y="450761"/>
                </a:cubicBezTo>
                <a:cubicBezTo>
                  <a:pt x="188957" y="419615"/>
                  <a:pt x="241092" y="359322"/>
                  <a:pt x="270457" y="334851"/>
                </a:cubicBezTo>
                <a:cubicBezTo>
                  <a:pt x="282348" y="324942"/>
                  <a:pt x="297202" y="319002"/>
                  <a:pt x="309093" y="309093"/>
                </a:cubicBezTo>
                <a:cubicBezTo>
                  <a:pt x="323085" y="297433"/>
                  <a:pt x="334851" y="283335"/>
                  <a:pt x="347730" y="270456"/>
                </a:cubicBezTo>
                <a:cubicBezTo>
                  <a:pt x="343437" y="244698"/>
                  <a:pt x="334851" y="219296"/>
                  <a:pt x="334851" y="193183"/>
                </a:cubicBezTo>
                <a:cubicBezTo>
                  <a:pt x="334851" y="175483"/>
                  <a:pt x="317679" y="176011"/>
                  <a:pt x="321972" y="167425"/>
                </a:cubicBezTo>
                <a:close/>
              </a:path>
            </a:pathLst>
          </a:cu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5" name="Freeform 53"/>
          <p:cNvSpPr>
            <a:spLocks noChangeArrowheads="1"/>
          </p:cNvSpPr>
          <p:nvPr/>
        </p:nvSpPr>
        <p:spPr bwMode="auto">
          <a:xfrm>
            <a:off x="2605088" y="2362200"/>
            <a:ext cx="1966912" cy="1571625"/>
          </a:xfrm>
          <a:custGeom>
            <a:avLst/>
            <a:gdLst>
              <a:gd name="T0" fmla="*/ 310391 w 1966524"/>
              <a:gd name="T1" fmla="*/ 37991 h 1570872"/>
              <a:gd name="T2" fmla="*/ 722515 w 1966524"/>
              <a:gd name="T3" fmla="*/ 76627 h 1570872"/>
              <a:gd name="T4" fmla="*/ 1147518 w 1966524"/>
              <a:gd name="T5" fmla="*/ 115264 h 1570872"/>
              <a:gd name="T6" fmla="*/ 1199033 w 1966524"/>
              <a:gd name="T7" fmla="*/ 141022 h 1570872"/>
              <a:gd name="T8" fmla="*/ 1276306 w 1966524"/>
              <a:gd name="T9" fmla="*/ 218295 h 1570872"/>
              <a:gd name="T10" fmla="*/ 1314943 w 1966524"/>
              <a:gd name="T11" fmla="*/ 256931 h 1570872"/>
              <a:gd name="T12" fmla="*/ 1379337 w 1966524"/>
              <a:gd name="T13" fmla="*/ 321326 h 1570872"/>
              <a:gd name="T14" fmla="*/ 1405095 w 1966524"/>
              <a:gd name="T15" fmla="*/ 359962 h 1570872"/>
              <a:gd name="T16" fmla="*/ 1469489 w 1966524"/>
              <a:gd name="T17" fmla="*/ 385720 h 1570872"/>
              <a:gd name="T18" fmla="*/ 1585399 w 1966524"/>
              <a:gd name="T19" fmla="*/ 462993 h 1570872"/>
              <a:gd name="T20" fmla="*/ 1701309 w 1966524"/>
              <a:gd name="T21" fmla="*/ 527388 h 1570872"/>
              <a:gd name="T22" fmla="*/ 1752825 w 1966524"/>
              <a:gd name="T23" fmla="*/ 540267 h 1570872"/>
              <a:gd name="T24" fmla="*/ 1791461 w 1966524"/>
              <a:gd name="T25" fmla="*/ 553146 h 1570872"/>
              <a:gd name="T26" fmla="*/ 1842977 w 1966524"/>
              <a:gd name="T27" fmla="*/ 591782 h 1570872"/>
              <a:gd name="T28" fmla="*/ 1868735 w 1966524"/>
              <a:gd name="T29" fmla="*/ 630419 h 1570872"/>
              <a:gd name="T30" fmla="*/ 1907371 w 1966524"/>
              <a:gd name="T31" fmla="*/ 669055 h 1570872"/>
              <a:gd name="T32" fmla="*/ 1920250 w 1966524"/>
              <a:gd name="T33" fmla="*/ 926633 h 1570872"/>
              <a:gd name="T34" fmla="*/ 1946008 w 1966524"/>
              <a:gd name="T35" fmla="*/ 1300120 h 1570872"/>
              <a:gd name="T36" fmla="*/ 1933129 w 1966524"/>
              <a:gd name="T37" fmla="*/ 1377393 h 1570872"/>
              <a:gd name="T38" fmla="*/ 1881613 w 1966524"/>
              <a:gd name="T39" fmla="*/ 1416030 h 1570872"/>
              <a:gd name="T40" fmla="*/ 1855856 w 1966524"/>
              <a:gd name="T41" fmla="*/ 1454667 h 1570872"/>
              <a:gd name="T42" fmla="*/ 1611157 w 1966524"/>
              <a:gd name="T43" fmla="*/ 1570577 h 1570872"/>
              <a:gd name="T44" fmla="*/ 1314943 w 1966524"/>
              <a:gd name="T45" fmla="*/ 1544819 h 1570872"/>
              <a:gd name="T46" fmla="*/ 1276306 w 1966524"/>
              <a:gd name="T47" fmla="*/ 1531940 h 1570872"/>
              <a:gd name="T48" fmla="*/ 1121760 w 1966524"/>
              <a:gd name="T49" fmla="*/ 1416030 h 1570872"/>
              <a:gd name="T50" fmla="*/ 1121760 w 1966524"/>
              <a:gd name="T51" fmla="*/ 1416030 h 1570872"/>
              <a:gd name="T52" fmla="*/ 954335 w 1966524"/>
              <a:gd name="T53" fmla="*/ 1312999 h 1570872"/>
              <a:gd name="T54" fmla="*/ 902819 w 1966524"/>
              <a:gd name="T55" fmla="*/ 1274362 h 1570872"/>
              <a:gd name="T56" fmla="*/ 774030 w 1966524"/>
              <a:gd name="T57" fmla="*/ 1248605 h 1570872"/>
              <a:gd name="T58" fmla="*/ 670999 w 1966524"/>
              <a:gd name="T59" fmla="*/ 1222847 h 1570872"/>
              <a:gd name="T60" fmla="*/ 580847 w 1966524"/>
              <a:gd name="T61" fmla="*/ 1197089 h 1570872"/>
              <a:gd name="T62" fmla="*/ 529332 w 1966524"/>
              <a:gd name="T63" fmla="*/ 1158453 h 1570872"/>
              <a:gd name="T64" fmla="*/ 477816 w 1966524"/>
              <a:gd name="T65" fmla="*/ 1145574 h 1570872"/>
              <a:gd name="T66" fmla="*/ 387664 w 1966524"/>
              <a:gd name="T67" fmla="*/ 1106937 h 1570872"/>
              <a:gd name="T68" fmla="*/ 310391 w 1966524"/>
              <a:gd name="T69" fmla="*/ 1081179 h 1570872"/>
              <a:gd name="T70" fmla="*/ 271754 w 1966524"/>
              <a:gd name="T71" fmla="*/ 1068300 h 1570872"/>
              <a:gd name="T72" fmla="*/ 194481 w 1966524"/>
              <a:gd name="T73" fmla="*/ 1016785 h 1570872"/>
              <a:gd name="T74" fmla="*/ 65692 w 1966524"/>
              <a:gd name="T75" fmla="*/ 862239 h 1570872"/>
              <a:gd name="T76" fmla="*/ 39935 w 1966524"/>
              <a:gd name="T77" fmla="*/ 823602 h 1570872"/>
              <a:gd name="T78" fmla="*/ 14177 w 1966524"/>
              <a:gd name="T79" fmla="*/ 733450 h 1570872"/>
              <a:gd name="T80" fmla="*/ 1298 w 1966524"/>
              <a:gd name="T81" fmla="*/ 694813 h 1570872"/>
              <a:gd name="T82" fmla="*/ 14177 w 1966524"/>
              <a:gd name="T83" fmla="*/ 424357 h 1570872"/>
              <a:gd name="T84" fmla="*/ 52813 w 1966524"/>
              <a:gd name="T85" fmla="*/ 192537 h 1570872"/>
              <a:gd name="T86" fmla="*/ 65692 w 1966524"/>
              <a:gd name="T87" fmla="*/ 153900 h 1570872"/>
              <a:gd name="T88" fmla="*/ 104329 w 1966524"/>
              <a:gd name="T89" fmla="*/ 128143 h 1570872"/>
              <a:gd name="T90" fmla="*/ 258875 w 1966524"/>
              <a:gd name="T91" fmla="*/ 12233 h 1570872"/>
              <a:gd name="T92" fmla="*/ 387664 w 1966524"/>
              <a:gd name="T93" fmla="*/ 25112 h 1570872"/>
              <a:gd name="T94" fmla="*/ 413422 w 1966524"/>
              <a:gd name="T95" fmla="*/ 63748 h 1570872"/>
              <a:gd name="T96" fmla="*/ 413422 w 1966524"/>
              <a:gd name="T97" fmla="*/ 63748 h 1570872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1966524"/>
              <a:gd name="T148" fmla="*/ 0 h 1570872"/>
              <a:gd name="T149" fmla="*/ 1966524 w 1966524"/>
              <a:gd name="T150" fmla="*/ 1570872 h 1570872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1966524" h="1570872">
                <a:moveTo>
                  <a:pt x="310391" y="37991"/>
                </a:moveTo>
                <a:lnTo>
                  <a:pt x="722515" y="76627"/>
                </a:lnTo>
                <a:cubicBezTo>
                  <a:pt x="1143923" y="111168"/>
                  <a:pt x="970644" y="71046"/>
                  <a:pt x="1147518" y="115264"/>
                </a:cubicBezTo>
                <a:cubicBezTo>
                  <a:pt x="1164690" y="123850"/>
                  <a:pt x="1184041" y="129029"/>
                  <a:pt x="1199033" y="141022"/>
                </a:cubicBezTo>
                <a:cubicBezTo>
                  <a:pt x="1227478" y="163778"/>
                  <a:pt x="1250548" y="192537"/>
                  <a:pt x="1276306" y="218295"/>
                </a:cubicBezTo>
                <a:lnTo>
                  <a:pt x="1314943" y="256931"/>
                </a:lnTo>
                <a:cubicBezTo>
                  <a:pt x="1336408" y="278396"/>
                  <a:pt x="1362498" y="296069"/>
                  <a:pt x="1379337" y="321326"/>
                </a:cubicBezTo>
                <a:cubicBezTo>
                  <a:pt x="1387923" y="334205"/>
                  <a:pt x="1392500" y="350965"/>
                  <a:pt x="1405095" y="359962"/>
                </a:cubicBezTo>
                <a:cubicBezTo>
                  <a:pt x="1423907" y="373399"/>
                  <a:pt x="1448024" y="377134"/>
                  <a:pt x="1469489" y="385720"/>
                </a:cubicBezTo>
                <a:cubicBezTo>
                  <a:pt x="1555619" y="471850"/>
                  <a:pt x="1481068" y="410828"/>
                  <a:pt x="1585399" y="462993"/>
                </a:cubicBezTo>
                <a:cubicBezTo>
                  <a:pt x="1634578" y="487582"/>
                  <a:pt x="1651701" y="508785"/>
                  <a:pt x="1701309" y="527388"/>
                </a:cubicBezTo>
                <a:cubicBezTo>
                  <a:pt x="1717882" y="533603"/>
                  <a:pt x="1735806" y="535404"/>
                  <a:pt x="1752825" y="540267"/>
                </a:cubicBezTo>
                <a:cubicBezTo>
                  <a:pt x="1765878" y="543996"/>
                  <a:pt x="1778582" y="548853"/>
                  <a:pt x="1791461" y="553146"/>
                </a:cubicBezTo>
                <a:cubicBezTo>
                  <a:pt x="1808633" y="566025"/>
                  <a:pt x="1827799" y="576604"/>
                  <a:pt x="1842977" y="591782"/>
                </a:cubicBezTo>
                <a:cubicBezTo>
                  <a:pt x="1853922" y="602727"/>
                  <a:pt x="1858826" y="618528"/>
                  <a:pt x="1868735" y="630419"/>
                </a:cubicBezTo>
                <a:cubicBezTo>
                  <a:pt x="1880395" y="644411"/>
                  <a:pt x="1894492" y="656176"/>
                  <a:pt x="1907371" y="669055"/>
                </a:cubicBezTo>
                <a:cubicBezTo>
                  <a:pt x="1952183" y="803491"/>
                  <a:pt x="1935063" y="719247"/>
                  <a:pt x="1920250" y="926633"/>
                </a:cubicBezTo>
                <a:cubicBezTo>
                  <a:pt x="1928836" y="1051129"/>
                  <a:pt x="1966524" y="1177027"/>
                  <a:pt x="1946008" y="1300120"/>
                </a:cubicBezTo>
                <a:cubicBezTo>
                  <a:pt x="1941715" y="1325878"/>
                  <a:pt x="1945811" y="1354566"/>
                  <a:pt x="1933129" y="1377393"/>
                </a:cubicBezTo>
                <a:cubicBezTo>
                  <a:pt x="1922705" y="1396157"/>
                  <a:pt x="1898785" y="1403151"/>
                  <a:pt x="1881613" y="1416030"/>
                </a:cubicBezTo>
                <a:cubicBezTo>
                  <a:pt x="1873027" y="1428909"/>
                  <a:pt x="1868735" y="1446081"/>
                  <a:pt x="1855856" y="1454667"/>
                </a:cubicBezTo>
                <a:cubicBezTo>
                  <a:pt x="1814210" y="1482431"/>
                  <a:pt x="1660848" y="1548492"/>
                  <a:pt x="1611157" y="1570577"/>
                </a:cubicBezTo>
                <a:cubicBezTo>
                  <a:pt x="1485016" y="1563569"/>
                  <a:pt x="1419154" y="1570872"/>
                  <a:pt x="1314943" y="1544819"/>
                </a:cubicBezTo>
                <a:cubicBezTo>
                  <a:pt x="1301773" y="1541526"/>
                  <a:pt x="1288712" y="1537454"/>
                  <a:pt x="1276306" y="1531940"/>
                </a:cubicBezTo>
                <a:cubicBezTo>
                  <a:pt x="1177438" y="1487998"/>
                  <a:pt x="1205500" y="1499770"/>
                  <a:pt x="1121760" y="1416030"/>
                </a:cubicBezTo>
                <a:cubicBezTo>
                  <a:pt x="1046886" y="1378593"/>
                  <a:pt x="1042259" y="1378942"/>
                  <a:pt x="954335" y="1312999"/>
                </a:cubicBezTo>
                <a:cubicBezTo>
                  <a:pt x="937163" y="1300120"/>
                  <a:pt x="922018" y="1283961"/>
                  <a:pt x="902819" y="1274362"/>
                </a:cubicBezTo>
                <a:cubicBezTo>
                  <a:pt x="882514" y="1264210"/>
                  <a:pt x="785343" y="1251029"/>
                  <a:pt x="774030" y="1248605"/>
                </a:cubicBezTo>
                <a:cubicBezTo>
                  <a:pt x="739415" y="1241187"/>
                  <a:pt x="704583" y="1234042"/>
                  <a:pt x="670999" y="1222847"/>
                </a:cubicBezTo>
                <a:cubicBezTo>
                  <a:pt x="615571" y="1204370"/>
                  <a:pt x="645533" y="1213261"/>
                  <a:pt x="580847" y="1197089"/>
                </a:cubicBezTo>
                <a:cubicBezTo>
                  <a:pt x="563675" y="1184210"/>
                  <a:pt x="548530" y="1168052"/>
                  <a:pt x="529332" y="1158453"/>
                </a:cubicBezTo>
                <a:cubicBezTo>
                  <a:pt x="513500" y="1150537"/>
                  <a:pt x="494835" y="1150437"/>
                  <a:pt x="477816" y="1145574"/>
                </a:cubicBezTo>
                <a:cubicBezTo>
                  <a:pt x="405272" y="1124847"/>
                  <a:pt x="473518" y="1141279"/>
                  <a:pt x="387664" y="1106937"/>
                </a:cubicBezTo>
                <a:cubicBezTo>
                  <a:pt x="362455" y="1096853"/>
                  <a:pt x="336149" y="1089765"/>
                  <a:pt x="310391" y="1081179"/>
                </a:cubicBezTo>
                <a:cubicBezTo>
                  <a:pt x="297512" y="1076886"/>
                  <a:pt x="283050" y="1075830"/>
                  <a:pt x="271754" y="1068300"/>
                </a:cubicBezTo>
                <a:cubicBezTo>
                  <a:pt x="245996" y="1051128"/>
                  <a:pt x="216371" y="1038675"/>
                  <a:pt x="194481" y="1016785"/>
                </a:cubicBezTo>
                <a:cubicBezTo>
                  <a:pt x="95322" y="917626"/>
                  <a:pt x="137410" y="969817"/>
                  <a:pt x="65692" y="862239"/>
                </a:cubicBezTo>
                <a:cubicBezTo>
                  <a:pt x="57106" y="849360"/>
                  <a:pt x="44830" y="838286"/>
                  <a:pt x="39935" y="823602"/>
                </a:cubicBezTo>
                <a:cubicBezTo>
                  <a:pt x="9055" y="730963"/>
                  <a:pt x="46520" y="846650"/>
                  <a:pt x="14177" y="733450"/>
                </a:cubicBezTo>
                <a:cubicBezTo>
                  <a:pt x="10447" y="720397"/>
                  <a:pt x="5591" y="707692"/>
                  <a:pt x="1298" y="694813"/>
                </a:cubicBezTo>
                <a:cubicBezTo>
                  <a:pt x="5591" y="604661"/>
                  <a:pt x="9028" y="514464"/>
                  <a:pt x="14177" y="424357"/>
                </a:cubicBezTo>
                <a:cubicBezTo>
                  <a:pt x="28771" y="168960"/>
                  <a:pt x="0" y="315772"/>
                  <a:pt x="52813" y="192537"/>
                </a:cubicBezTo>
                <a:cubicBezTo>
                  <a:pt x="58161" y="180059"/>
                  <a:pt x="57211" y="164501"/>
                  <a:pt x="65692" y="153900"/>
                </a:cubicBezTo>
                <a:cubicBezTo>
                  <a:pt x="75361" y="141813"/>
                  <a:pt x="91946" y="137430"/>
                  <a:pt x="104329" y="128143"/>
                </a:cubicBezTo>
                <a:cubicBezTo>
                  <a:pt x="275189" y="0"/>
                  <a:pt x="166000" y="74151"/>
                  <a:pt x="258875" y="12233"/>
                </a:cubicBezTo>
                <a:cubicBezTo>
                  <a:pt x="301805" y="16526"/>
                  <a:pt x="346734" y="11469"/>
                  <a:pt x="387664" y="25112"/>
                </a:cubicBezTo>
                <a:cubicBezTo>
                  <a:pt x="402348" y="30007"/>
                  <a:pt x="413422" y="63748"/>
                  <a:pt x="413422" y="63748"/>
                </a:cubicBezTo>
              </a:path>
            </a:pathLst>
          </a:cu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" name="Freeform 52"/>
          <p:cNvSpPr>
            <a:spLocks noChangeArrowheads="1"/>
          </p:cNvSpPr>
          <p:nvPr/>
        </p:nvSpPr>
        <p:spPr bwMode="auto">
          <a:xfrm>
            <a:off x="5035550" y="2562225"/>
            <a:ext cx="3516313" cy="2898775"/>
          </a:xfrm>
          <a:custGeom>
            <a:avLst/>
            <a:gdLst>
              <a:gd name="T0" fmla="*/ 193033 w 3515782"/>
              <a:gd name="T1" fmla="*/ 232934 h 2898861"/>
              <a:gd name="T2" fmla="*/ 231669 w 3515782"/>
              <a:gd name="T3" fmla="*/ 220056 h 2898861"/>
              <a:gd name="T4" fmla="*/ 296064 w 3515782"/>
              <a:gd name="T5" fmla="*/ 194298 h 2898861"/>
              <a:gd name="T6" fmla="*/ 2575624 w 3515782"/>
              <a:gd name="T7" fmla="*/ 1115 h 2898861"/>
              <a:gd name="T8" fmla="*/ 2614260 w 3515782"/>
              <a:gd name="T9" fmla="*/ 26873 h 2898861"/>
              <a:gd name="T10" fmla="*/ 2665776 w 3515782"/>
              <a:gd name="T11" fmla="*/ 52630 h 2898861"/>
              <a:gd name="T12" fmla="*/ 2717292 w 3515782"/>
              <a:gd name="T13" fmla="*/ 65509 h 2898861"/>
              <a:gd name="T14" fmla="*/ 3116536 w 3515782"/>
              <a:gd name="T15" fmla="*/ 426118 h 2898861"/>
              <a:gd name="T16" fmla="*/ 3142294 w 3515782"/>
              <a:gd name="T17" fmla="*/ 477633 h 2898861"/>
              <a:gd name="T18" fmla="*/ 3515782 w 3515782"/>
              <a:gd name="T19" fmla="*/ 2177645 h 2898861"/>
              <a:gd name="T20" fmla="*/ 2678654 w 3515782"/>
              <a:gd name="T21" fmla="*/ 2628405 h 2898861"/>
              <a:gd name="T22" fmla="*/ 2691534 w 3515782"/>
              <a:gd name="T23" fmla="*/ 2679921 h 2898861"/>
              <a:gd name="T24" fmla="*/ 888492 w 3515782"/>
              <a:gd name="T25" fmla="*/ 2898861 h 2898861"/>
              <a:gd name="T26" fmla="*/ 386216 w 3515782"/>
              <a:gd name="T27" fmla="*/ 2087493 h 2898861"/>
              <a:gd name="T28" fmla="*/ 244548 w 3515782"/>
              <a:gd name="T29" fmla="*/ 1353397 h 2898861"/>
              <a:gd name="T30" fmla="*/ 38486 w 3515782"/>
              <a:gd name="T31" fmla="*/ 825363 h 2898861"/>
              <a:gd name="T32" fmla="*/ 12728 w 3515782"/>
              <a:gd name="T33" fmla="*/ 773847 h 2898861"/>
              <a:gd name="T34" fmla="*/ 38486 w 3515782"/>
              <a:gd name="T35" fmla="*/ 554906 h 2898861"/>
              <a:gd name="T36" fmla="*/ 154396 w 3515782"/>
              <a:gd name="T37" fmla="*/ 284450 h 2898861"/>
              <a:gd name="T38" fmla="*/ 321821 w 3515782"/>
              <a:gd name="T39" fmla="*/ 207177 h 2898861"/>
              <a:gd name="T40" fmla="*/ 308942 w 3515782"/>
              <a:gd name="T41" fmla="*/ 207177 h 2898861"/>
              <a:gd name="T42" fmla="*/ 283185 w 3515782"/>
              <a:gd name="T43" fmla="*/ 194298 h 2898861"/>
              <a:gd name="T44" fmla="*/ 193033 w 3515782"/>
              <a:gd name="T45" fmla="*/ 232934 h 2898861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w 3515782"/>
              <a:gd name="T70" fmla="*/ 0 h 2898861"/>
              <a:gd name="T71" fmla="*/ 3515782 w 3515782"/>
              <a:gd name="T72" fmla="*/ 2898861 h 2898861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T69" t="T70" r="T71" b="T72"/>
            <a:pathLst>
              <a:path w="3515782" h="2898861">
                <a:moveTo>
                  <a:pt x="193033" y="232934"/>
                </a:moveTo>
                <a:cubicBezTo>
                  <a:pt x="205912" y="228641"/>
                  <a:pt x="218958" y="224823"/>
                  <a:pt x="231669" y="220056"/>
                </a:cubicBezTo>
                <a:cubicBezTo>
                  <a:pt x="253316" y="211939"/>
                  <a:pt x="296064" y="194298"/>
                  <a:pt x="296064" y="194298"/>
                </a:cubicBezTo>
                <a:lnTo>
                  <a:pt x="2575624" y="1115"/>
                </a:lnTo>
                <a:cubicBezTo>
                  <a:pt x="2591062" y="0"/>
                  <a:pt x="2600822" y="19193"/>
                  <a:pt x="2614261" y="26873"/>
                </a:cubicBezTo>
                <a:cubicBezTo>
                  <a:pt x="2630930" y="36398"/>
                  <a:pt x="2647800" y="45889"/>
                  <a:pt x="2665776" y="52630"/>
                </a:cubicBezTo>
                <a:cubicBezTo>
                  <a:pt x="2682350" y="58845"/>
                  <a:pt x="2717292" y="65509"/>
                  <a:pt x="2717292" y="65509"/>
                </a:cubicBezTo>
                <a:cubicBezTo>
                  <a:pt x="2850374" y="185712"/>
                  <a:pt x="2985832" y="303335"/>
                  <a:pt x="3116537" y="426118"/>
                </a:cubicBezTo>
                <a:cubicBezTo>
                  <a:pt x="3144676" y="452552"/>
                  <a:pt x="3142295" y="453651"/>
                  <a:pt x="3142295" y="477633"/>
                </a:cubicBezTo>
                <a:cubicBezTo>
                  <a:pt x="3262686" y="1045190"/>
                  <a:pt x="2935597" y="2177644"/>
                  <a:pt x="3515782" y="2177644"/>
                </a:cubicBezTo>
                <a:cubicBezTo>
                  <a:pt x="3236740" y="2327898"/>
                  <a:pt x="2949289" y="2463487"/>
                  <a:pt x="2678655" y="2628405"/>
                </a:cubicBezTo>
                <a:cubicBezTo>
                  <a:pt x="2663540" y="2637616"/>
                  <a:pt x="2691534" y="2679920"/>
                  <a:pt x="2691534" y="2679920"/>
                </a:cubicBezTo>
                <a:lnTo>
                  <a:pt x="888492" y="2898861"/>
                </a:lnTo>
                <a:lnTo>
                  <a:pt x="386216" y="2087492"/>
                </a:lnTo>
                <a:cubicBezTo>
                  <a:pt x="240106" y="1396791"/>
                  <a:pt x="244548" y="1645965"/>
                  <a:pt x="244548" y="1353396"/>
                </a:cubicBezTo>
                <a:cubicBezTo>
                  <a:pt x="175861" y="1177385"/>
                  <a:pt x="108656" y="1000788"/>
                  <a:pt x="38486" y="825363"/>
                </a:cubicBezTo>
                <a:cubicBezTo>
                  <a:pt x="31356" y="807537"/>
                  <a:pt x="13737" y="793019"/>
                  <a:pt x="12728" y="773847"/>
                </a:cubicBezTo>
                <a:cubicBezTo>
                  <a:pt x="4360" y="614857"/>
                  <a:pt x="0" y="631877"/>
                  <a:pt x="38486" y="554906"/>
                </a:cubicBezTo>
                <a:cubicBezTo>
                  <a:pt x="143772" y="291692"/>
                  <a:pt x="76129" y="362717"/>
                  <a:pt x="154396" y="284450"/>
                </a:cubicBezTo>
                <a:lnTo>
                  <a:pt x="321821" y="207177"/>
                </a:lnTo>
                <a:lnTo>
                  <a:pt x="308942" y="207177"/>
                </a:lnTo>
                <a:lnTo>
                  <a:pt x="283185" y="194298"/>
                </a:lnTo>
                <a:lnTo>
                  <a:pt x="193033" y="232934"/>
                </a:lnTo>
                <a:close/>
              </a:path>
            </a:pathLst>
          </a:custGeom>
          <a:solidFill>
            <a:schemeClr val="accent1"/>
          </a:solidFill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7" name="AutoShape 58"/>
          <p:cNvSpPr>
            <a:spLocks noChangeArrowheads="1"/>
          </p:cNvSpPr>
          <p:nvPr/>
        </p:nvSpPr>
        <p:spPr bwMode="auto">
          <a:xfrm>
            <a:off x="1219200" y="39909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8" name="AutoShape 58"/>
          <p:cNvSpPr>
            <a:spLocks noChangeArrowheads="1"/>
          </p:cNvSpPr>
          <p:nvPr/>
        </p:nvSpPr>
        <p:spPr bwMode="auto">
          <a:xfrm>
            <a:off x="2209800" y="46767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9" name="AutoShape 58"/>
          <p:cNvSpPr>
            <a:spLocks noChangeArrowheads="1"/>
          </p:cNvSpPr>
          <p:nvPr/>
        </p:nvSpPr>
        <p:spPr bwMode="auto">
          <a:xfrm>
            <a:off x="3124200" y="49815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0" name="AutoShape 58"/>
          <p:cNvSpPr>
            <a:spLocks noChangeArrowheads="1"/>
          </p:cNvSpPr>
          <p:nvPr/>
        </p:nvSpPr>
        <p:spPr bwMode="auto">
          <a:xfrm>
            <a:off x="4114800" y="49815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1" name="AutoShape 58"/>
          <p:cNvSpPr>
            <a:spLocks noChangeArrowheads="1"/>
          </p:cNvSpPr>
          <p:nvPr/>
        </p:nvSpPr>
        <p:spPr bwMode="auto">
          <a:xfrm>
            <a:off x="1143000" y="52101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2" name="AutoShape 58"/>
          <p:cNvSpPr>
            <a:spLocks noChangeArrowheads="1"/>
          </p:cNvSpPr>
          <p:nvPr/>
        </p:nvSpPr>
        <p:spPr bwMode="auto">
          <a:xfrm>
            <a:off x="3946525" y="3179763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13" name="AutoShape 58"/>
          <p:cNvSpPr>
            <a:spLocks noChangeArrowheads="1"/>
          </p:cNvSpPr>
          <p:nvPr/>
        </p:nvSpPr>
        <p:spPr bwMode="auto">
          <a:xfrm>
            <a:off x="3032125" y="2570163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cxnSp>
        <p:nvCxnSpPr>
          <p:cNvPr id="14" name="Straight Connector 34"/>
          <p:cNvCxnSpPr>
            <a:cxnSpLocks noChangeShapeType="1"/>
          </p:cNvCxnSpPr>
          <p:nvPr/>
        </p:nvCxnSpPr>
        <p:spPr bwMode="auto">
          <a:xfrm rot="10800000">
            <a:off x="3284538" y="5095875"/>
            <a:ext cx="884237" cy="1588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15" name="Straight Connector 35"/>
          <p:cNvCxnSpPr>
            <a:cxnSpLocks noChangeShapeType="1"/>
          </p:cNvCxnSpPr>
          <p:nvPr/>
        </p:nvCxnSpPr>
        <p:spPr bwMode="auto">
          <a:xfrm rot="10800000">
            <a:off x="2370138" y="4791075"/>
            <a:ext cx="800100" cy="268288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16" name="Straight Connector 36"/>
          <p:cNvCxnSpPr>
            <a:cxnSpLocks noChangeShapeType="1"/>
          </p:cNvCxnSpPr>
          <p:nvPr/>
        </p:nvCxnSpPr>
        <p:spPr bwMode="auto">
          <a:xfrm rot="10800000">
            <a:off x="1325563" y="4219575"/>
            <a:ext cx="923925" cy="573088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17" name="Straight Connector 37"/>
          <p:cNvCxnSpPr>
            <a:cxnSpLocks noChangeShapeType="1"/>
          </p:cNvCxnSpPr>
          <p:nvPr/>
        </p:nvCxnSpPr>
        <p:spPr bwMode="auto">
          <a:xfrm rot="5400000">
            <a:off x="1600201" y="4608512"/>
            <a:ext cx="419100" cy="1012825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18" name="Straight Connector 39"/>
          <p:cNvCxnSpPr>
            <a:cxnSpLocks noChangeShapeType="1"/>
          </p:cNvCxnSpPr>
          <p:nvPr/>
        </p:nvCxnSpPr>
        <p:spPr bwMode="auto">
          <a:xfrm rot="10800000">
            <a:off x="3192463" y="2684463"/>
            <a:ext cx="808037" cy="609600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sp>
        <p:nvSpPr>
          <p:cNvPr id="19" name="TextBox 40"/>
          <p:cNvSpPr txBox="1">
            <a:spLocks noChangeArrowheads="1"/>
          </p:cNvSpPr>
          <p:nvPr/>
        </p:nvSpPr>
        <p:spPr bwMode="auto">
          <a:xfrm>
            <a:off x="4419600" y="42957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</a:t>
            </a:r>
          </a:p>
        </p:txBody>
      </p:sp>
      <p:sp>
        <p:nvSpPr>
          <p:cNvPr id="20" name="TextBox 41"/>
          <p:cNvSpPr txBox="1">
            <a:spLocks noChangeArrowheads="1"/>
          </p:cNvSpPr>
          <p:nvPr/>
        </p:nvSpPr>
        <p:spPr bwMode="auto">
          <a:xfrm>
            <a:off x="3794125" y="3408363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2</a:t>
            </a:r>
          </a:p>
        </p:txBody>
      </p:sp>
      <p:sp>
        <p:nvSpPr>
          <p:cNvPr id="21" name="TextBox 42"/>
          <p:cNvSpPr txBox="1">
            <a:spLocks noChangeArrowheads="1"/>
          </p:cNvSpPr>
          <p:nvPr/>
        </p:nvSpPr>
        <p:spPr bwMode="auto">
          <a:xfrm>
            <a:off x="2803525" y="2749550"/>
            <a:ext cx="4572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3</a:t>
            </a:r>
          </a:p>
        </p:txBody>
      </p:sp>
      <p:sp>
        <p:nvSpPr>
          <p:cNvPr id="22" name="TextBox 43"/>
          <p:cNvSpPr txBox="1">
            <a:spLocks noChangeArrowheads="1"/>
          </p:cNvSpPr>
          <p:nvPr/>
        </p:nvSpPr>
        <p:spPr bwMode="auto">
          <a:xfrm>
            <a:off x="2133600" y="44481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6</a:t>
            </a:r>
          </a:p>
        </p:txBody>
      </p:sp>
      <p:sp>
        <p:nvSpPr>
          <p:cNvPr id="23" name="TextBox 44"/>
          <p:cNvSpPr txBox="1">
            <a:spLocks noChangeArrowheads="1"/>
          </p:cNvSpPr>
          <p:nvPr/>
        </p:nvSpPr>
        <p:spPr bwMode="auto">
          <a:xfrm>
            <a:off x="2971800" y="52101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7</a:t>
            </a:r>
          </a:p>
        </p:txBody>
      </p:sp>
      <p:sp>
        <p:nvSpPr>
          <p:cNvPr id="24" name="TextBox 45"/>
          <p:cNvSpPr txBox="1">
            <a:spLocks noChangeArrowheads="1"/>
          </p:cNvSpPr>
          <p:nvPr/>
        </p:nvSpPr>
        <p:spPr bwMode="auto">
          <a:xfrm>
            <a:off x="4152900" y="5122863"/>
            <a:ext cx="457200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8</a:t>
            </a:r>
          </a:p>
        </p:txBody>
      </p:sp>
      <p:sp>
        <p:nvSpPr>
          <p:cNvPr id="25" name="TextBox 48"/>
          <p:cNvSpPr txBox="1">
            <a:spLocks noChangeArrowheads="1"/>
          </p:cNvSpPr>
          <p:nvPr/>
        </p:nvSpPr>
        <p:spPr bwMode="auto">
          <a:xfrm>
            <a:off x="914400" y="4191000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4</a:t>
            </a:r>
          </a:p>
        </p:txBody>
      </p:sp>
      <p:sp>
        <p:nvSpPr>
          <p:cNvPr id="26" name="TextBox 49"/>
          <p:cNvSpPr txBox="1">
            <a:spLocks noChangeArrowheads="1"/>
          </p:cNvSpPr>
          <p:nvPr/>
        </p:nvSpPr>
        <p:spPr bwMode="auto">
          <a:xfrm>
            <a:off x="990600" y="5457825"/>
            <a:ext cx="457200" cy="2778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5</a:t>
            </a:r>
          </a:p>
        </p:txBody>
      </p:sp>
      <p:sp>
        <p:nvSpPr>
          <p:cNvPr id="27" name="AutoShape 58"/>
          <p:cNvSpPr>
            <a:spLocks noChangeArrowheads="1"/>
          </p:cNvSpPr>
          <p:nvPr/>
        </p:nvSpPr>
        <p:spPr bwMode="auto">
          <a:xfrm>
            <a:off x="5486400" y="30003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28" name="AutoShape 58"/>
          <p:cNvSpPr>
            <a:spLocks noChangeArrowheads="1"/>
          </p:cNvSpPr>
          <p:nvPr/>
        </p:nvSpPr>
        <p:spPr bwMode="auto">
          <a:xfrm>
            <a:off x="5562600" y="3733800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29" name="AutoShape 58"/>
          <p:cNvSpPr>
            <a:spLocks noChangeArrowheads="1"/>
          </p:cNvSpPr>
          <p:nvPr/>
        </p:nvSpPr>
        <p:spPr bwMode="auto">
          <a:xfrm>
            <a:off x="6705600" y="36861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30" name="AutoShape 58"/>
          <p:cNvSpPr>
            <a:spLocks noChangeArrowheads="1"/>
          </p:cNvSpPr>
          <p:nvPr/>
        </p:nvSpPr>
        <p:spPr bwMode="auto">
          <a:xfrm>
            <a:off x="6096000" y="45243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31" name="AutoShape 58"/>
          <p:cNvSpPr>
            <a:spLocks noChangeArrowheads="1"/>
          </p:cNvSpPr>
          <p:nvPr/>
        </p:nvSpPr>
        <p:spPr bwMode="auto">
          <a:xfrm>
            <a:off x="7026275" y="47529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32" name="AutoShape 58"/>
          <p:cNvSpPr>
            <a:spLocks noChangeArrowheads="1"/>
          </p:cNvSpPr>
          <p:nvPr/>
        </p:nvSpPr>
        <p:spPr bwMode="auto">
          <a:xfrm>
            <a:off x="7559675" y="40671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33" name="AutoShape 58"/>
          <p:cNvSpPr>
            <a:spLocks noChangeArrowheads="1"/>
          </p:cNvSpPr>
          <p:nvPr/>
        </p:nvSpPr>
        <p:spPr bwMode="auto">
          <a:xfrm>
            <a:off x="7331075" y="3000375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cxnSp>
        <p:nvCxnSpPr>
          <p:cNvPr id="34" name="Straight Connector 62"/>
          <p:cNvCxnSpPr>
            <a:cxnSpLocks noChangeShapeType="1"/>
          </p:cNvCxnSpPr>
          <p:nvPr/>
        </p:nvCxnSpPr>
        <p:spPr bwMode="auto">
          <a:xfrm rot="5400000">
            <a:off x="6865938" y="3228975"/>
            <a:ext cx="571500" cy="571500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sp>
        <p:nvSpPr>
          <p:cNvPr id="35" name="TextBox 63"/>
          <p:cNvSpPr txBox="1">
            <a:spLocks noChangeArrowheads="1"/>
          </p:cNvSpPr>
          <p:nvPr/>
        </p:nvSpPr>
        <p:spPr bwMode="auto">
          <a:xfrm>
            <a:off x="6858000" y="49815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13</a:t>
            </a:r>
          </a:p>
        </p:txBody>
      </p:sp>
      <p:sp>
        <p:nvSpPr>
          <p:cNvPr id="36" name="TextBox 64"/>
          <p:cNvSpPr txBox="1">
            <a:spLocks noChangeArrowheads="1"/>
          </p:cNvSpPr>
          <p:nvPr/>
        </p:nvSpPr>
        <p:spPr bwMode="auto">
          <a:xfrm>
            <a:off x="7391400" y="29241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15</a:t>
            </a:r>
          </a:p>
        </p:txBody>
      </p:sp>
      <p:sp>
        <p:nvSpPr>
          <p:cNvPr id="37" name="TextBox 65"/>
          <p:cNvSpPr txBox="1">
            <a:spLocks noChangeArrowheads="1"/>
          </p:cNvSpPr>
          <p:nvPr/>
        </p:nvSpPr>
        <p:spPr bwMode="auto">
          <a:xfrm>
            <a:off x="7620000" y="39909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14</a:t>
            </a:r>
          </a:p>
        </p:txBody>
      </p:sp>
      <p:cxnSp>
        <p:nvCxnSpPr>
          <p:cNvPr id="38" name="Straight Connector 66"/>
          <p:cNvCxnSpPr>
            <a:cxnSpLocks noChangeShapeType="1"/>
          </p:cNvCxnSpPr>
          <p:nvPr/>
        </p:nvCxnSpPr>
        <p:spPr bwMode="auto">
          <a:xfrm rot="10800000">
            <a:off x="6865938" y="3800475"/>
            <a:ext cx="717550" cy="342900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39" name="Straight Connector 67"/>
          <p:cNvCxnSpPr>
            <a:cxnSpLocks noChangeShapeType="1"/>
          </p:cNvCxnSpPr>
          <p:nvPr/>
        </p:nvCxnSpPr>
        <p:spPr bwMode="auto">
          <a:xfrm rot="5400000">
            <a:off x="7140576" y="4341812"/>
            <a:ext cx="571500" cy="479425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40" name="Straight Connector 68"/>
          <p:cNvCxnSpPr>
            <a:cxnSpLocks noChangeShapeType="1"/>
          </p:cNvCxnSpPr>
          <p:nvPr/>
        </p:nvCxnSpPr>
        <p:spPr bwMode="auto">
          <a:xfrm rot="10800000">
            <a:off x="6256338" y="4638675"/>
            <a:ext cx="822325" cy="228600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41" name="Straight Connector 69"/>
          <p:cNvCxnSpPr>
            <a:cxnSpLocks noChangeShapeType="1"/>
          </p:cNvCxnSpPr>
          <p:nvPr/>
        </p:nvCxnSpPr>
        <p:spPr bwMode="auto">
          <a:xfrm rot="10800000" flipV="1">
            <a:off x="5722938" y="3800475"/>
            <a:ext cx="1036637" cy="47625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42" name="Straight Connector 70"/>
          <p:cNvCxnSpPr>
            <a:cxnSpLocks noChangeShapeType="1"/>
          </p:cNvCxnSpPr>
          <p:nvPr/>
        </p:nvCxnSpPr>
        <p:spPr bwMode="auto">
          <a:xfrm rot="16200000" flipH="1">
            <a:off x="5348288" y="3473450"/>
            <a:ext cx="619125" cy="130175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sp>
        <p:nvSpPr>
          <p:cNvPr id="43" name="TextBox 71"/>
          <p:cNvSpPr txBox="1">
            <a:spLocks noChangeArrowheads="1"/>
          </p:cNvSpPr>
          <p:nvPr/>
        </p:nvSpPr>
        <p:spPr bwMode="auto">
          <a:xfrm>
            <a:off x="5943600" y="4752975"/>
            <a:ext cx="457200" cy="276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12</a:t>
            </a:r>
          </a:p>
        </p:txBody>
      </p:sp>
      <p:cxnSp>
        <p:nvCxnSpPr>
          <p:cNvPr id="44" name="Straight Connector 72"/>
          <p:cNvCxnSpPr>
            <a:cxnSpLocks noChangeShapeType="1"/>
          </p:cNvCxnSpPr>
          <p:nvPr/>
        </p:nvCxnSpPr>
        <p:spPr bwMode="auto">
          <a:xfrm rot="16200000" flipH="1">
            <a:off x="5571331" y="4060032"/>
            <a:ext cx="676275" cy="481012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sp>
        <p:nvSpPr>
          <p:cNvPr id="45" name="TextBox 73"/>
          <p:cNvSpPr txBox="1">
            <a:spLocks noChangeArrowheads="1"/>
          </p:cNvSpPr>
          <p:nvPr/>
        </p:nvSpPr>
        <p:spPr bwMode="auto">
          <a:xfrm>
            <a:off x="6477000" y="3430588"/>
            <a:ext cx="457200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10</a:t>
            </a:r>
          </a:p>
        </p:txBody>
      </p:sp>
      <p:sp>
        <p:nvSpPr>
          <p:cNvPr id="46" name="TextBox 74"/>
          <p:cNvSpPr txBox="1">
            <a:spLocks noChangeArrowheads="1"/>
          </p:cNvSpPr>
          <p:nvPr/>
        </p:nvSpPr>
        <p:spPr bwMode="auto">
          <a:xfrm>
            <a:off x="5561013" y="2951163"/>
            <a:ext cx="457200" cy="277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200">
                <a:latin typeface="Times New Roman" pitchFamily="18" charset="0"/>
                <a:cs typeface="Times New Roman" pitchFamily="18" charset="0"/>
              </a:rPr>
              <a:t>A</a:t>
            </a:r>
            <a:r>
              <a:rPr lang="en-US" sz="1200" baseline="-25000">
                <a:latin typeface="Times New Roman" pitchFamily="18" charset="0"/>
                <a:cs typeface="Times New Roman" pitchFamily="18" charset="0"/>
              </a:rPr>
              <a:t>11</a:t>
            </a:r>
          </a:p>
        </p:txBody>
      </p:sp>
      <p:cxnSp>
        <p:nvCxnSpPr>
          <p:cNvPr id="47" name="Straight Connector 48"/>
          <p:cNvCxnSpPr>
            <a:cxnSpLocks noChangeShapeType="1"/>
          </p:cNvCxnSpPr>
          <p:nvPr/>
        </p:nvCxnSpPr>
        <p:spPr bwMode="auto">
          <a:xfrm rot="10800000" flipV="1">
            <a:off x="4714877" y="3919549"/>
            <a:ext cx="906462" cy="190500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48" name="Straight Connector 50"/>
          <p:cNvCxnSpPr>
            <a:cxnSpLocks noChangeShapeType="1"/>
          </p:cNvCxnSpPr>
          <p:nvPr/>
        </p:nvCxnSpPr>
        <p:spPr bwMode="auto">
          <a:xfrm rot="16200000" flipH="1" flipV="1">
            <a:off x="4090339" y="4495162"/>
            <a:ext cx="757249" cy="358473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49" name="Straight Connector 67"/>
          <p:cNvCxnSpPr>
            <a:cxnSpLocks noChangeShapeType="1"/>
          </p:cNvCxnSpPr>
          <p:nvPr/>
        </p:nvCxnSpPr>
        <p:spPr bwMode="auto">
          <a:xfrm rot="10800000">
            <a:off x="4170009" y="3424251"/>
            <a:ext cx="455173" cy="757225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cxnSp>
        <p:nvCxnSpPr>
          <p:cNvPr id="50" name="Straight Connector 125"/>
          <p:cNvCxnSpPr>
            <a:cxnSpLocks noChangeShapeType="1"/>
          </p:cNvCxnSpPr>
          <p:nvPr/>
        </p:nvCxnSpPr>
        <p:spPr bwMode="auto">
          <a:xfrm rot="16200000" flipH="1" flipV="1">
            <a:off x="3585515" y="4009388"/>
            <a:ext cx="776298" cy="1349072"/>
          </a:xfrm>
          <a:prstGeom prst="line">
            <a:avLst/>
          </a:prstGeom>
          <a:noFill/>
          <a:ln w="9525" algn="ctr">
            <a:solidFill>
              <a:srgbClr val="0B1FAF"/>
            </a:solidFill>
            <a:round/>
            <a:headEnd/>
            <a:tailEnd/>
          </a:ln>
        </p:spPr>
      </p:cxnSp>
      <p:sp>
        <p:nvSpPr>
          <p:cNvPr id="51" name="AutoShape 58"/>
          <p:cNvSpPr>
            <a:spLocks noChangeArrowheads="1"/>
          </p:cNvSpPr>
          <p:nvPr/>
        </p:nvSpPr>
        <p:spPr bwMode="auto">
          <a:xfrm>
            <a:off x="4573589" y="4071942"/>
            <a:ext cx="212725" cy="228600"/>
          </a:xfrm>
          <a:prstGeom prst="flowChartExtract">
            <a:avLst/>
          </a:prstGeom>
          <a:solidFill>
            <a:srgbClr val="FFFFFF"/>
          </a:solidFill>
          <a:ln w="25400">
            <a:solidFill>
              <a:srgbClr val="000000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l" rtl="0">
              <a:buClr>
                <a:srgbClr val="FF6600"/>
              </a:buClr>
              <a:buFont typeface="Wingdings" pitchFamily="2" charset="2"/>
              <a:buNone/>
            </a:pPr>
            <a:endParaRPr lang="en-US" sz="2000">
              <a:solidFill>
                <a:schemeClr val="accent2"/>
              </a:solidFill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999172" y="1407120"/>
            <a:ext cx="704673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Main purpose of the algorithm:</a:t>
            </a:r>
          </a:p>
          <a:p>
            <a:r>
              <a:rPr lang="en-US" dirty="0">
                <a:sym typeface="Wingdings"/>
              </a:rPr>
              <a:t>   </a:t>
            </a:r>
            <a:r>
              <a:rPr lang="en-US" dirty="0"/>
              <a:t>Re-establish connections among partitions formed by an actor failure</a:t>
            </a:r>
          </a:p>
          <a:p>
            <a:endParaRPr lang="en-US" dirty="0"/>
          </a:p>
        </p:txBody>
      </p:sp>
      <p:sp>
        <p:nvSpPr>
          <p:cNvPr id="53" name="Title 2"/>
          <p:cNvSpPr txBox="1">
            <a:spLocks/>
          </p:cNvSpPr>
          <p:nvPr/>
        </p:nvSpPr>
        <p:spPr>
          <a:xfrm>
            <a:off x="1741511" y="421978"/>
            <a:ext cx="2319081" cy="676274"/>
          </a:xfrm>
          <a:prstGeom prst="rect">
            <a:avLst/>
          </a:prstGeom>
          <a:ln w="3175" cmpd="sng">
            <a:noFill/>
          </a:ln>
        </p:spPr>
        <p:txBody>
          <a:bodyPr vert="horz" wrap="square" lIns="0" tIns="0" rIns="0" bIns="0" rtlCol="0" anchor="t" anchorCtr="0">
            <a:normAutofit/>
          </a:bodyPr>
          <a:lstStyle>
            <a:lvl1pPr algn="l" defTabSz="4572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b="0" i="0" kern="1200" cap="none" spc="0" normalizeH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US" dirty="0"/>
              <a:t>Example 1</a:t>
            </a:r>
          </a:p>
        </p:txBody>
      </p:sp>
    </p:spTree>
    <p:extLst>
      <p:ext uri="{BB962C8B-B14F-4D97-AF65-F5344CB8AC3E}">
        <p14:creationId xmlns:p14="http://schemas.microsoft.com/office/powerpoint/2010/main" val="155401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5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3063875" y="821544"/>
            <a:ext cx="3778250" cy="676274"/>
          </a:xfrm>
        </p:spPr>
        <p:txBody>
          <a:bodyPr>
            <a:normAutofit fontScale="90000"/>
          </a:bodyPr>
          <a:lstStyle/>
          <a:p>
            <a:r>
              <a:rPr lang="en-US" dirty="0"/>
              <a:t>Result for Example 1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900707" y="2296175"/>
            <a:ext cx="7315200" cy="3352800"/>
            <a:chOff x="854075" y="2133600"/>
            <a:chExt cx="7315200" cy="3352800"/>
          </a:xfrm>
        </p:grpSpPr>
        <p:sp>
          <p:nvSpPr>
            <p:cNvPr id="53" name="AutoShape 66"/>
            <p:cNvSpPr>
              <a:spLocks noChangeArrowheads="1"/>
            </p:cNvSpPr>
            <p:nvPr/>
          </p:nvSpPr>
          <p:spPr bwMode="auto">
            <a:xfrm>
              <a:off x="3200400" y="2803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4" name="AutoShape 58"/>
            <p:cNvSpPr>
              <a:spLocks noChangeArrowheads="1"/>
            </p:cNvSpPr>
            <p:nvPr/>
          </p:nvSpPr>
          <p:spPr bwMode="auto">
            <a:xfrm>
              <a:off x="1219200" y="37417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5" name="AutoShape 58"/>
            <p:cNvSpPr>
              <a:spLocks noChangeArrowheads="1"/>
            </p:cNvSpPr>
            <p:nvPr/>
          </p:nvSpPr>
          <p:spPr bwMode="auto">
            <a:xfrm>
              <a:off x="2209800" y="44275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6" name="AutoShape 58"/>
            <p:cNvSpPr>
              <a:spLocks noChangeArrowheads="1"/>
            </p:cNvSpPr>
            <p:nvPr/>
          </p:nvSpPr>
          <p:spPr bwMode="auto">
            <a:xfrm>
              <a:off x="3124200" y="47323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  <a:defRPr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7" name="AutoShape 58"/>
            <p:cNvSpPr>
              <a:spLocks noChangeArrowheads="1"/>
            </p:cNvSpPr>
            <p:nvPr/>
          </p:nvSpPr>
          <p:spPr bwMode="auto">
            <a:xfrm>
              <a:off x="4114800" y="47323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  <a:defRPr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8" name="AutoShape 58"/>
            <p:cNvSpPr>
              <a:spLocks noChangeArrowheads="1"/>
            </p:cNvSpPr>
            <p:nvPr/>
          </p:nvSpPr>
          <p:spPr bwMode="auto">
            <a:xfrm>
              <a:off x="4572000" y="3817937"/>
              <a:ext cx="212725" cy="228600"/>
            </a:xfrm>
            <a:prstGeom prst="flowChartExtract">
              <a:avLst/>
            </a:prstGeom>
            <a:solidFill>
              <a:srgbClr val="FF0000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59" name="AutoShape 58"/>
            <p:cNvSpPr>
              <a:spLocks noChangeArrowheads="1"/>
            </p:cNvSpPr>
            <p:nvPr/>
          </p:nvSpPr>
          <p:spPr bwMode="auto">
            <a:xfrm>
              <a:off x="5486400" y="27511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0" name="AutoShape 58"/>
            <p:cNvSpPr>
              <a:spLocks noChangeArrowheads="1"/>
            </p:cNvSpPr>
            <p:nvPr/>
          </p:nvSpPr>
          <p:spPr bwMode="auto">
            <a:xfrm>
              <a:off x="5334000" y="3541712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  <a:defRPr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1" name="AutoShape 58"/>
            <p:cNvSpPr>
              <a:spLocks noChangeArrowheads="1"/>
            </p:cNvSpPr>
            <p:nvPr/>
          </p:nvSpPr>
          <p:spPr bwMode="auto">
            <a:xfrm>
              <a:off x="6705600" y="34369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2" name="AutoShape 58"/>
            <p:cNvSpPr>
              <a:spLocks noChangeArrowheads="1"/>
            </p:cNvSpPr>
            <p:nvPr/>
          </p:nvSpPr>
          <p:spPr bwMode="auto">
            <a:xfrm>
              <a:off x="6096000" y="42751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3" name="AutoShape 58"/>
            <p:cNvSpPr>
              <a:spLocks noChangeArrowheads="1"/>
            </p:cNvSpPr>
            <p:nvPr/>
          </p:nvSpPr>
          <p:spPr bwMode="auto">
            <a:xfrm>
              <a:off x="7026275" y="45037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4" name="AutoShape 58"/>
            <p:cNvSpPr>
              <a:spLocks noChangeArrowheads="1"/>
            </p:cNvSpPr>
            <p:nvPr/>
          </p:nvSpPr>
          <p:spPr bwMode="auto">
            <a:xfrm>
              <a:off x="7559675" y="38179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65" name="AutoShape 58"/>
            <p:cNvSpPr>
              <a:spLocks noChangeArrowheads="1"/>
            </p:cNvSpPr>
            <p:nvPr/>
          </p:nvSpPr>
          <p:spPr bwMode="auto">
            <a:xfrm>
              <a:off x="7331075" y="27511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66" name="Straight Connector 65"/>
            <p:cNvCxnSpPr>
              <a:cxnSpLocks noChangeShapeType="1"/>
              <a:stCxn id="67" idx="2"/>
              <a:endCxn id="63" idx="3"/>
            </p:cNvCxnSpPr>
            <p:nvPr/>
          </p:nvCxnSpPr>
          <p:spPr bwMode="auto">
            <a:xfrm rot="5400000">
              <a:off x="6865938" y="2979737"/>
              <a:ext cx="571500" cy="571500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sp>
          <p:nvSpPr>
            <p:cNvPr id="67" name="TextBox 66"/>
            <p:cNvSpPr txBox="1">
              <a:spLocks noChangeArrowheads="1"/>
            </p:cNvSpPr>
            <p:nvPr/>
          </p:nvSpPr>
          <p:spPr bwMode="auto">
            <a:xfrm>
              <a:off x="6858000" y="47323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13</a:t>
              </a:r>
            </a:p>
          </p:txBody>
        </p:sp>
        <p:sp>
          <p:nvSpPr>
            <p:cNvPr id="68" name="TextBox 67"/>
            <p:cNvSpPr txBox="1">
              <a:spLocks noChangeArrowheads="1"/>
            </p:cNvSpPr>
            <p:nvPr/>
          </p:nvSpPr>
          <p:spPr bwMode="auto">
            <a:xfrm>
              <a:off x="7391400" y="26749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15</a:t>
              </a:r>
            </a:p>
          </p:txBody>
        </p:sp>
        <p:sp>
          <p:nvSpPr>
            <p:cNvPr id="69" name="TextBox 68"/>
            <p:cNvSpPr txBox="1">
              <a:spLocks noChangeArrowheads="1"/>
            </p:cNvSpPr>
            <p:nvPr/>
          </p:nvSpPr>
          <p:spPr bwMode="auto">
            <a:xfrm>
              <a:off x="7620000" y="37417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14</a:t>
              </a:r>
            </a:p>
          </p:txBody>
        </p:sp>
        <p:cxnSp>
          <p:nvCxnSpPr>
            <p:cNvPr id="70" name="Straight Connector 69"/>
            <p:cNvCxnSpPr>
              <a:cxnSpLocks noChangeShapeType="1"/>
              <a:endCxn id="63" idx="3"/>
            </p:cNvCxnSpPr>
            <p:nvPr/>
          </p:nvCxnSpPr>
          <p:spPr bwMode="auto">
            <a:xfrm rot="10800000">
              <a:off x="6865938" y="3551237"/>
              <a:ext cx="717550" cy="342900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71" name="Straight Connector 70"/>
            <p:cNvCxnSpPr>
              <a:cxnSpLocks noChangeShapeType="1"/>
              <a:stCxn id="66" idx="2"/>
              <a:endCxn id="65" idx="3"/>
            </p:cNvCxnSpPr>
            <p:nvPr/>
          </p:nvCxnSpPr>
          <p:spPr bwMode="auto">
            <a:xfrm rot="5400000">
              <a:off x="7140576" y="4092574"/>
              <a:ext cx="571500" cy="479425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72" name="Straight Connector 71"/>
            <p:cNvCxnSpPr>
              <a:cxnSpLocks noChangeShapeType="1"/>
              <a:stCxn id="65" idx="1"/>
              <a:endCxn id="64" idx="3"/>
            </p:cNvCxnSpPr>
            <p:nvPr/>
          </p:nvCxnSpPr>
          <p:spPr bwMode="auto">
            <a:xfrm rot="10800000">
              <a:off x="6256338" y="4389437"/>
              <a:ext cx="822325" cy="228600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73" name="Straight Connector 72"/>
            <p:cNvCxnSpPr>
              <a:cxnSpLocks noChangeShapeType="1"/>
              <a:stCxn id="63" idx="1"/>
              <a:endCxn id="62" idx="3"/>
            </p:cNvCxnSpPr>
            <p:nvPr/>
          </p:nvCxnSpPr>
          <p:spPr bwMode="auto">
            <a:xfrm rot="10800000" flipV="1">
              <a:off x="5493545" y="3551236"/>
              <a:ext cx="1265237" cy="104775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74" name="Straight Connector 73"/>
            <p:cNvCxnSpPr>
              <a:cxnSpLocks noChangeShapeType="1"/>
              <a:stCxn id="61" idx="2"/>
              <a:endCxn id="62" idx="3"/>
            </p:cNvCxnSpPr>
            <p:nvPr/>
          </p:nvCxnSpPr>
          <p:spPr bwMode="auto">
            <a:xfrm rot="5400000">
              <a:off x="5205017" y="3268265"/>
              <a:ext cx="676275" cy="99219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sp>
          <p:nvSpPr>
            <p:cNvPr id="75" name="TextBox 74"/>
            <p:cNvSpPr txBox="1">
              <a:spLocks noChangeArrowheads="1"/>
            </p:cNvSpPr>
            <p:nvPr/>
          </p:nvSpPr>
          <p:spPr bwMode="auto">
            <a:xfrm>
              <a:off x="5943600" y="45037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12</a:t>
              </a:r>
            </a:p>
          </p:txBody>
        </p:sp>
        <p:cxnSp>
          <p:nvCxnSpPr>
            <p:cNvPr id="76" name="Straight Connector 75"/>
            <p:cNvCxnSpPr>
              <a:cxnSpLocks noChangeShapeType="1"/>
              <a:stCxn id="62" idx="3"/>
              <a:endCxn id="64" idx="1"/>
            </p:cNvCxnSpPr>
            <p:nvPr/>
          </p:nvCxnSpPr>
          <p:spPr bwMode="auto">
            <a:xfrm>
              <a:off x="5493544" y="3656012"/>
              <a:ext cx="655637" cy="733425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sp>
          <p:nvSpPr>
            <p:cNvPr id="77" name="TextBox 76"/>
            <p:cNvSpPr txBox="1">
              <a:spLocks noChangeArrowheads="1"/>
            </p:cNvSpPr>
            <p:nvPr/>
          </p:nvSpPr>
          <p:spPr bwMode="auto">
            <a:xfrm>
              <a:off x="5105400" y="372268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 dirty="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 dirty="0">
                  <a:latin typeface="Times New Roman" pitchFamily="18" charset="0"/>
                  <a:cs typeface="Times New Roman" pitchFamily="18" charset="0"/>
                </a:rPr>
                <a:t>9</a:t>
              </a:r>
            </a:p>
          </p:txBody>
        </p:sp>
        <p:sp>
          <p:nvSpPr>
            <p:cNvPr id="78" name="TextBox 77"/>
            <p:cNvSpPr txBox="1">
              <a:spLocks noChangeArrowheads="1"/>
            </p:cNvSpPr>
            <p:nvPr/>
          </p:nvSpPr>
          <p:spPr bwMode="auto">
            <a:xfrm>
              <a:off x="6477000" y="31829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10</a:t>
              </a:r>
            </a:p>
          </p:txBody>
        </p:sp>
        <p:sp>
          <p:nvSpPr>
            <p:cNvPr id="79" name="TextBox 78"/>
            <p:cNvSpPr txBox="1">
              <a:spLocks noChangeArrowheads="1"/>
            </p:cNvSpPr>
            <p:nvPr/>
          </p:nvSpPr>
          <p:spPr bwMode="auto">
            <a:xfrm>
              <a:off x="5561013" y="2703512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11</a:t>
              </a:r>
            </a:p>
          </p:txBody>
        </p:sp>
        <p:sp>
          <p:nvSpPr>
            <p:cNvPr id="80" name="AutoShape 58"/>
            <p:cNvSpPr>
              <a:spLocks noChangeArrowheads="1"/>
            </p:cNvSpPr>
            <p:nvPr/>
          </p:nvSpPr>
          <p:spPr bwMode="auto">
            <a:xfrm>
              <a:off x="1143000" y="496093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81" name="AutoShape 58"/>
            <p:cNvSpPr>
              <a:spLocks noChangeArrowheads="1"/>
            </p:cNvSpPr>
            <p:nvPr/>
          </p:nvSpPr>
          <p:spPr bwMode="auto">
            <a:xfrm>
              <a:off x="4283075" y="2883713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  <a:effectLst>
              <a:glow rad="228600">
                <a:schemeClr val="accent4">
                  <a:satMod val="175000"/>
                  <a:alpha val="40000"/>
                </a:schemeClr>
              </a:glow>
            </a:effectLst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  <a:defRPr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82" name="AutoShape 58"/>
            <p:cNvSpPr>
              <a:spLocks noChangeArrowheads="1"/>
            </p:cNvSpPr>
            <p:nvPr/>
          </p:nvSpPr>
          <p:spPr bwMode="auto">
            <a:xfrm>
              <a:off x="3368675" y="2274887"/>
              <a:ext cx="212725" cy="228600"/>
            </a:xfrm>
            <a:prstGeom prst="flowChartExtract">
              <a:avLst/>
            </a:prstGeom>
            <a:solidFill>
              <a:srgbClr val="FFFFFF"/>
            </a:solidFill>
            <a:ln w="25400">
              <a:solidFill>
                <a:srgbClr val="000000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83" name="Straight Connector 82"/>
            <p:cNvCxnSpPr>
              <a:cxnSpLocks noChangeShapeType="1"/>
            </p:cNvCxnSpPr>
            <p:nvPr/>
          </p:nvCxnSpPr>
          <p:spPr bwMode="auto">
            <a:xfrm rot="10800000">
              <a:off x="3284538" y="4846637"/>
              <a:ext cx="884237" cy="1588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84" name="Straight Connector 83"/>
            <p:cNvCxnSpPr>
              <a:cxnSpLocks noChangeShapeType="1"/>
              <a:endCxn id="57" idx="3"/>
            </p:cNvCxnSpPr>
            <p:nvPr/>
          </p:nvCxnSpPr>
          <p:spPr bwMode="auto">
            <a:xfrm rot="10800000">
              <a:off x="2370138" y="4541837"/>
              <a:ext cx="800100" cy="268288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85" name="Straight Connector 84"/>
            <p:cNvCxnSpPr>
              <a:cxnSpLocks noChangeShapeType="1"/>
              <a:endCxn id="56" idx="2"/>
            </p:cNvCxnSpPr>
            <p:nvPr/>
          </p:nvCxnSpPr>
          <p:spPr bwMode="auto">
            <a:xfrm rot="10800000">
              <a:off x="1325563" y="3970337"/>
              <a:ext cx="923925" cy="573088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86" name="Straight Connector 85"/>
            <p:cNvCxnSpPr>
              <a:cxnSpLocks noChangeShapeType="1"/>
              <a:stCxn id="57" idx="2"/>
              <a:endCxn id="82" idx="3"/>
            </p:cNvCxnSpPr>
            <p:nvPr/>
          </p:nvCxnSpPr>
          <p:spPr bwMode="auto">
            <a:xfrm rot="5400000">
              <a:off x="1600201" y="4359274"/>
              <a:ext cx="419100" cy="1012825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cxnSp>
          <p:nvCxnSpPr>
            <p:cNvPr id="87" name="Straight Connector 86"/>
            <p:cNvCxnSpPr>
              <a:cxnSpLocks noChangeShapeType="1"/>
              <a:endCxn id="84" idx="3"/>
            </p:cNvCxnSpPr>
            <p:nvPr/>
          </p:nvCxnSpPr>
          <p:spPr bwMode="auto">
            <a:xfrm rot="10800000">
              <a:off x="3529013" y="2389187"/>
              <a:ext cx="808037" cy="609600"/>
            </a:xfrm>
            <a:prstGeom prst="line">
              <a:avLst/>
            </a:prstGeom>
            <a:noFill/>
            <a:ln w="9525" algn="ctr">
              <a:solidFill>
                <a:srgbClr val="0B1FAF"/>
              </a:solidFill>
              <a:round/>
              <a:headEnd/>
              <a:tailEnd/>
            </a:ln>
          </p:spPr>
        </p:cxnSp>
        <p:sp>
          <p:nvSpPr>
            <p:cNvPr id="88" name="TextBox 87"/>
            <p:cNvSpPr txBox="1">
              <a:spLocks noChangeArrowheads="1"/>
            </p:cNvSpPr>
            <p:nvPr/>
          </p:nvSpPr>
          <p:spPr bwMode="auto">
            <a:xfrm>
              <a:off x="4419600" y="4075112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1</a:t>
              </a:r>
            </a:p>
          </p:txBody>
        </p:sp>
        <p:sp>
          <p:nvSpPr>
            <p:cNvPr id="89" name="TextBox 88"/>
            <p:cNvSpPr txBox="1">
              <a:spLocks noChangeArrowheads="1"/>
            </p:cNvSpPr>
            <p:nvPr/>
          </p:nvSpPr>
          <p:spPr bwMode="auto">
            <a:xfrm>
              <a:off x="3902075" y="303688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 dirty="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 dirty="0">
                  <a:latin typeface="Times New Roman" pitchFamily="18" charset="0"/>
                  <a:cs typeface="Times New Roman" pitchFamily="18" charset="0"/>
                </a:rPr>
                <a:t>2</a:t>
              </a:r>
            </a:p>
          </p:txBody>
        </p:sp>
        <p:sp>
          <p:nvSpPr>
            <p:cNvPr id="90" name="TextBox 89"/>
            <p:cNvSpPr txBox="1">
              <a:spLocks noChangeArrowheads="1"/>
            </p:cNvSpPr>
            <p:nvPr/>
          </p:nvSpPr>
          <p:spPr bwMode="auto">
            <a:xfrm>
              <a:off x="3124200" y="2514600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 dirty="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 dirty="0">
                  <a:latin typeface="Times New Roman" pitchFamily="18" charset="0"/>
                  <a:cs typeface="Times New Roman" pitchFamily="18" charset="0"/>
                </a:rPr>
                <a:t>3</a:t>
              </a:r>
            </a:p>
          </p:txBody>
        </p:sp>
        <p:sp>
          <p:nvSpPr>
            <p:cNvPr id="91" name="TextBox 90"/>
            <p:cNvSpPr txBox="1">
              <a:spLocks noChangeArrowheads="1"/>
            </p:cNvSpPr>
            <p:nvPr/>
          </p:nvSpPr>
          <p:spPr bwMode="auto">
            <a:xfrm>
              <a:off x="2133600" y="41989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6</a:t>
              </a:r>
            </a:p>
          </p:txBody>
        </p:sp>
        <p:sp>
          <p:nvSpPr>
            <p:cNvPr id="92" name="TextBox 91"/>
            <p:cNvSpPr txBox="1">
              <a:spLocks noChangeArrowheads="1"/>
            </p:cNvSpPr>
            <p:nvPr/>
          </p:nvSpPr>
          <p:spPr bwMode="auto">
            <a:xfrm>
              <a:off x="2971800" y="4960937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7</a:t>
              </a:r>
            </a:p>
          </p:txBody>
        </p:sp>
        <p:sp>
          <p:nvSpPr>
            <p:cNvPr id="93" name="TextBox 92"/>
            <p:cNvSpPr txBox="1">
              <a:spLocks noChangeArrowheads="1"/>
            </p:cNvSpPr>
            <p:nvPr/>
          </p:nvSpPr>
          <p:spPr bwMode="auto">
            <a:xfrm>
              <a:off x="4152900" y="4875212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8</a:t>
              </a:r>
            </a:p>
          </p:txBody>
        </p:sp>
        <p:sp>
          <p:nvSpPr>
            <p:cNvPr id="94" name="TextBox 93"/>
            <p:cNvSpPr txBox="1">
              <a:spLocks noChangeArrowheads="1"/>
            </p:cNvSpPr>
            <p:nvPr/>
          </p:nvSpPr>
          <p:spPr bwMode="auto">
            <a:xfrm>
              <a:off x="914400" y="3941762"/>
              <a:ext cx="457200" cy="27781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4</a:t>
              </a:r>
            </a:p>
          </p:txBody>
        </p:sp>
        <p:sp>
          <p:nvSpPr>
            <p:cNvPr id="95" name="TextBox 94"/>
            <p:cNvSpPr txBox="1">
              <a:spLocks noChangeArrowheads="1"/>
            </p:cNvSpPr>
            <p:nvPr/>
          </p:nvSpPr>
          <p:spPr bwMode="auto">
            <a:xfrm>
              <a:off x="990600" y="5210175"/>
              <a:ext cx="45720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1200">
                  <a:latin typeface="Times New Roman" pitchFamily="18" charset="0"/>
                  <a:cs typeface="Times New Roman" pitchFamily="18" charset="0"/>
                </a:rPr>
                <a:t>A</a:t>
              </a:r>
              <a:r>
                <a:rPr lang="en-US" sz="1200" baseline="-25000">
                  <a:latin typeface="Times New Roman" pitchFamily="18" charset="0"/>
                  <a:cs typeface="Times New Roman" pitchFamily="18" charset="0"/>
                </a:rPr>
                <a:t>5</a:t>
              </a:r>
            </a:p>
          </p:txBody>
        </p:sp>
        <p:sp>
          <p:nvSpPr>
            <p:cNvPr id="96" name="AutoShape 66"/>
            <p:cNvSpPr>
              <a:spLocks noChangeArrowheads="1"/>
            </p:cNvSpPr>
            <p:nvPr/>
          </p:nvSpPr>
          <p:spPr bwMode="auto">
            <a:xfrm>
              <a:off x="6461125" y="3641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97" name="AutoShape 66"/>
            <p:cNvSpPr>
              <a:spLocks noChangeArrowheads="1"/>
            </p:cNvSpPr>
            <p:nvPr/>
          </p:nvSpPr>
          <p:spPr bwMode="auto">
            <a:xfrm>
              <a:off x="6613525" y="3794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98" name="AutoShape 66"/>
            <p:cNvSpPr>
              <a:spLocks noChangeArrowheads="1"/>
            </p:cNvSpPr>
            <p:nvPr/>
          </p:nvSpPr>
          <p:spPr bwMode="auto">
            <a:xfrm>
              <a:off x="6918325" y="3946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99" name="AutoShape 66"/>
            <p:cNvSpPr>
              <a:spLocks noChangeArrowheads="1"/>
            </p:cNvSpPr>
            <p:nvPr/>
          </p:nvSpPr>
          <p:spPr bwMode="auto">
            <a:xfrm>
              <a:off x="6705600" y="4251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0" name="AutoShape 66"/>
            <p:cNvSpPr>
              <a:spLocks noChangeArrowheads="1"/>
            </p:cNvSpPr>
            <p:nvPr/>
          </p:nvSpPr>
          <p:spPr bwMode="auto">
            <a:xfrm>
              <a:off x="7070725" y="4251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1" name="AutoShape 66"/>
            <p:cNvSpPr>
              <a:spLocks noChangeArrowheads="1"/>
            </p:cNvSpPr>
            <p:nvPr/>
          </p:nvSpPr>
          <p:spPr bwMode="auto">
            <a:xfrm>
              <a:off x="2651125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2" name="AutoShape 66"/>
            <p:cNvSpPr>
              <a:spLocks noChangeArrowheads="1"/>
            </p:cNvSpPr>
            <p:nvPr/>
          </p:nvSpPr>
          <p:spPr bwMode="auto">
            <a:xfrm>
              <a:off x="3946525" y="4556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3" name="AutoShape 66"/>
            <p:cNvSpPr>
              <a:spLocks noChangeArrowheads="1"/>
            </p:cNvSpPr>
            <p:nvPr/>
          </p:nvSpPr>
          <p:spPr bwMode="auto">
            <a:xfrm>
              <a:off x="3032125" y="4479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4" name="AutoShape 66"/>
            <p:cNvSpPr>
              <a:spLocks noChangeArrowheads="1"/>
            </p:cNvSpPr>
            <p:nvPr/>
          </p:nvSpPr>
          <p:spPr bwMode="auto">
            <a:xfrm>
              <a:off x="3429000" y="3810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5" name="AutoShape 66"/>
            <p:cNvSpPr>
              <a:spLocks noChangeArrowheads="1"/>
            </p:cNvSpPr>
            <p:nvPr/>
          </p:nvSpPr>
          <p:spPr bwMode="auto">
            <a:xfrm>
              <a:off x="4648200" y="5089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6" name="AutoShape 66"/>
            <p:cNvSpPr>
              <a:spLocks noChangeArrowheads="1"/>
            </p:cNvSpPr>
            <p:nvPr/>
          </p:nvSpPr>
          <p:spPr bwMode="auto">
            <a:xfrm>
              <a:off x="6461125" y="2743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7" name="AutoShape 66"/>
            <p:cNvSpPr>
              <a:spLocks noChangeArrowheads="1"/>
            </p:cNvSpPr>
            <p:nvPr/>
          </p:nvSpPr>
          <p:spPr bwMode="auto">
            <a:xfrm>
              <a:off x="5089525" y="3505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8" name="AutoShape 66"/>
            <p:cNvSpPr>
              <a:spLocks noChangeArrowheads="1"/>
            </p:cNvSpPr>
            <p:nvPr/>
          </p:nvSpPr>
          <p:spPr bwMode="auto">
            <a:xfrm>
              <a:off x="5105400" y="3810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09" name="AutoShape 66"/>
            <p:cNvSpPr>
              <a:spLocks noChangeArrowheads="1"/>
            </p:cNvSpPr>
            <p:nvPr/>
          </p:nvSpPr>
          <p:spPr bwMode="auto">
            <a:xfrm>
              <a:off x="5257800" y="4038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0" name="AutoShape 66"/>
            <p:cNvSpPr>
              <a:spLocks noChangeArrowheads="1"/>
            </p:cNvSpPr>
            <p:nvPr/>
          </p:nvSpPr>
          <p:spPr bwMode="auto">
            <a:xfrm>
              <a:off x="5410200" y="4267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1" name="AutoShape 66"/>
            <p:cNvSpPr>
              <a:spLocks noChangeArrowheads="1"/>
            </p:cNvSpPr>
            <p:nvPr/>
          </p:nvSpPr>
          <p:spPr bwMode="auto">
            <a:xfrm>
              <a:off x="5562600" y="4038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2" name="AutoShape 66"/>
            <p:cNvSpPr>
              <a:spLocks noChangeArrowheads="1"/>
            </p:cNvSpPr>
            <p:nvPr/>
          </p:nvSpPr>
          <p:spPr bwMode="auto">
            <a:xfrm>
              <a:off x="5715000" y="4267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3" name="AutoShape 66"/>
            <p:cNvSpPr>
              <a:spLocks noChangeArrowheads="1"/>
            </p:cNvSpPr>
            <p:nvPr/>
          </p:nvSpPr>
          <p:spPr bwMode="auto">
            <a:xfrm>
              <a:off x="4800600" y="5241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4" name="AutoShape 66"/>
            <p:cNvSpPr>
              <a:spLocks noChangeArrowheads="1"/>
            </p:cNvSpPr>
            <p:nvPr/>
          </p:nvSpPr>
          <p:spPr bwMode="auto">
            <a:xfrm>
              <a:off x="6096000" y="2879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5" name="AutoShape 66"/>
            <p:cNvSpPr>
              <a:spLocks noChangeArrowheads="1"/>
            </p:cNvSpPr>
            <p:nvPr/>
          </p:nvSpPr>
          <p:spPr bwMode="auto">
            <a:xfrm>
              <a:off x="6918325" y="2514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6" name="AutoShape 66"/>
            <p:cNvSpPr>
              <a:spLocks noChangeArrowheads="1"/>
            </p:cNvSpPr>
            <p:nvPr/>
          </p:nvSpPr>
          <p:spPr bwMode="auto">
            <a:xfrm>
              <a:off x="5257800" y="3260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7" name="AutoShape 66"/>
            <p:cNvSpPr>
              <a:spLocks noChangeArrowheads="1"/>
            </p:cNvSpPr>
            <p:nvPr/>
          </p:nvSpPr>
          <p:spPr bwMode="auto">
            <a:xfrm>
              <a:off x="6003925" y="3200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8" name="AutoShape 66"/>
            <p:cNvSpPr>
              <a:spLocks noChangeArrowheads="1"/>
            </p:cNvSpPr>
            <p:nvPr/>
          </p:nvSpPr>
          <p:spPr bwMode="auto">
            <a:xfrm>
              <a:off x="5775325" y="3717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19" name="AutoShape 66"/>
            <p:cNvSpPr>
              <a:spLocks noChangeArrowheads="1"/>
            </p:cNvSpPr>
            <p:nvPr/>
          </p:nvSpPr>
          <p:spPr bwMode="auto">
            <a:xfrm>
              <a:off x="5562600" y="4556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0" name="AutoShape 66"/>
            <p:cNvSpPr>
              <a:spLocks noChangeArrowheads="1"/>
            </p:cNvSpPr>
            <p:nvPr/>
          </p:nvSpPr>
          <p:spPr bwMode="auto">
            <a:xfrm>
              <a:off x="5867400" y="4479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1" name="AutoShape 66"/>
            <p:cNvSpPr>
              <a:spLocks noChangeArrowheads="1"/>
            </p:cNvSpPr>
            <p:nvPr/>
          </p:nvSpPr>
          <p:spPr bwMode="auto">
            <a:xfrm>
              <a:off x="6842125" y="2743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2" name="AutoShape 66"/>
            <p:cNvSpPr>
              <a:spLocks noChangeArrowheads="1"/>
            </p:cNvSpPr>
            <p:nvPr/>
          </p:nvSpPr>
          <p:spPr bwMode="auto">
            <a:xfrm>
              <a:off x="5410200" y="2971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3" name="AutoShape 66"/>
            <p:cNvSpPr>
              <a:spLocks noChangeArrowheads="1"/>
            </p:cNvSpPr>
            <p:nvPr/>
          </p:nvSpPr>
          <p:spPr bwMode="auto">
            <a:xfrm>
              <a:off x="5562600" y="3124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4" name="AutoShape 66"/>
            <p:cNvSpPr>
              <a:spLocks noChangeArrowheads="1"/>
            </p:cNvSpPr>
            <p:nvPr/>
          </p:nvSpPr>
          <p:spPr bwMode="auto">
            <a:xfrm>
              <a:off x="6156325" y="3717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5" name="AutoShape 66"/>
            <p:cNvSpPr>
              <a:spLocks noChangeArrowheads="1"/>
            </p:cNvSpPr>
            <p:nvPr/>
          </p:nvSpPr>
          <p:spPr bwMode="auto">
            <a:xfrm>
              <a:off x="5867400" y="3429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6" name="AutoShape 66"/>
            <p:cNvSpPr>
              <a:spLocks noChangeArrowheads="1"/>
            </p:cNvSpPr>
            <p:nvPr/>
          </p:nvSpPr>
          <p:spPr bwMode="auto">
            <a:xfrm>
              <a:off x="6384925" y="3886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7" name="AutoShape 66"/>
            <p:cNvSpPr>
              <a:spLocks noChangeArrowheads="1"/>
            </p:cNvSpPr>
            <p:nvPr/>
          </p:nvSpPr>
          <p:spPr bwMode="auto">
            <a:xfrm>
              <a:off x="6019800" y="4022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8" name="AutoShape 66"/>
            <p:cNvSpPr>
              <a:spLocks noChangeArrowheads="1"/>
            </p:cNvSpPr>
            <p:nvPr/>
          </p:nvSpPr>
          <p:spPr bwMode="auto">
            <a:xfrm>
              <a:off x="6324600" y="4175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29" name="AutoShape 66"/>
            <p:cNvSpPr>
              <a:spLocks noChangeArrowheads="1"/>
            </p:cNvSpPr>
            <p:nvPr/>
          </p:nvSpPr>
          <p:spPr bwMode="auto">
            <a:xfrm>
              <a:off x="7299325" y="3870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0" name="AutoShape 66"/>
            <p:cNvSpPr>
              <a:spLocks noChangeArrowheads="1"/>
            </p:cNvSpPr>
            <p:nvPr/>
          </p:nvSpPr>
          <p:spPr bwMode="auto">
            <a:xfrm>
              <a:off x="7620000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1" name="AutoShape 66"/>
            <p:cNvSpPr>
              <a:spLocks noChangeArrowheads="1"/>
            </p:cNvSpPr>
            <p:nvPr/>
          </p:nvSpPr>
          <p:spPr bwMode="auto">
            <a:xfrm>
              <a:off x="7070725" y="3657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2" name="AutoShape 66"/>
            <p:cNvSpPr>
              <a:spLocks noChangeArrowheads="1"/>
            </p:cNvSpPr>
            <p:nvPr/>
          </p:nvSpPr>
          <p:spPr bwMode="auto">
            <a:xfrm>
              <a:off x="6934200" y="4495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3" name="AutoShape 66"/>
            <p:cNvSpPr>
              <a:spLocks noChangeArrowheads="1"/>
            </p:cNvSpPr>
            <p:nvPr/>
          </p:nvSpPr>
          <p:spPr bwMode="auto">
            <a:xfrm>
              <a:off x="7315200" y="3276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4" name="AutoShape 66"/>
            <p:cNvSpPr>
              <a:spLocks noChangeArrowheads="1"/>
            </p:cNvSpPr>
            <p:nvPr/>
          </p:nvSpPr>
          <p:spPr bwMode="auto">
            <a:xfrm>
              <a:off x="7315200" y="3505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5" name="AutoShape 66"/>
            <p:cNvSpPr>
              <a:spLocks noChangeArrowheads="1"/>
            </p:cNvSpPr>
            <p:nvPr/>
          </p:nvSpPr>
          <p:spPr bwMode="auto">
            <a:xfrm>
              <a:off x="7772400" y="3276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6" name="AutoShape 66"/>
            <p:cNvSpPr>
              <a:spLocks noChangeArrowheads="1"/>
            </p:cNvSpPr>
            <p:nvPr/>
          </p:nvSpPr>
          <p:spPr bwMode="auto">
            <a:xfrm>
              <a:off x="7543800" y="3108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7" name="AutoShape 66"/>
            <p:cNvSpPr>
              <a:spLocks noChangeArrowheads="1"/>
            </p:cNvSpPr>
            <p:nvPr/>
          </p:nvSpPr>
          <p:spPr bwMode="auto">
            <a:xfrm>
              <a:off x="7908925" y="4251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8" name="AutoShape 66"/>
            <p:cNvSpPr>
              <a:spLocks noChangeArrowheads="1"/>
            </p:cNvSpPr>
            <p:nvPr/>
          </p:nvSpPr>
          <p:spPr bwMode="auto">
            <a:xfrm>
              <a:off x="7696200" y="4556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39" name="AutoShape 66"/>
            <p:cNvSpPr>
              <a:spLocks noChangeArrowheads="1"/>
            </p:cNvSpPr>
            <p:nvPr/>
          </p:nvSpPr>
          <p:spPr bwMode="auto">
            <a:xfrm>
              <a:off x="7375525" y="4191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0" name="AutoShape 66"/>
            <p:cNvSpPr>
              <a:spLocks noChangeArrowheads="1"/>
            </p:cNvSpPr>
            <p:nvPr/>
          </p:nvSpPr>
          <p:spPr bwMode="auto">
            <a:xfrm>
              <a:off x="7315200" y="4479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1" name="AutoShape 66"/>
            <p:cNvSpPr>
              <a:spLocks noChangeArrowheads="1"/>
            </p:cNvSpPr>
            <p:nvPr/>
          </p:nvSpPr>
          <p:spPr bwMode="auto">
            <a:xfrm>
              <a:off x="7832725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2" name="AutoShape 66"/>
            <p:cNvSpPr>
              <a:spLocks noChangeArrowheads="1"/>
            </p:cNvSpPr>
            <p:nvPr/>
          </p:nvSpPr>
          <p:spPr bwMode="auto">
            <a:xfrm>
              <a:off x="8077200" y="3870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3" name="AutoShape 66"/>
            <p:cNvSpPr>
              <a:spLocks noChangeArrowheads="1"/>
            </p:cNvSpPr>
            <p:nvPr/>
          </p:nvSpPr>
          <p:spPr bwMode="auto">
            <a:xfrm>
              <a:off x="7146925" y="2819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4" name="AutoShape 66"/>
            <p:cNvSpPr>
              <a:spLocks noChangeArrowheads="1"/>
            </p:cNvSpPr>
            <p:nvPr/>
          </p:nvSpPr>
          <p:spPr bwMode="auto">
            <a:xfrm>
              <a:off x="7299325" y="2514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5" name="AutoShape 66"/>
            <p:cNvSpPr>
              <a:spLocks noChangeArrowheads="1"/>
            </p:cNvSpPr>
            <p:nvPr/>
          </p:nvSpPr>
          <p:spPr bwMode="auto">
            <a:xfrm>
              <a:off x="7604125" y="2590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6" name="AutoShape 66"/>
            <p:cNvSpPr>
              <a:spLocks noChangeArrowheads="1"/>
            </p:cNvSpPr>
            <p:nvPr/>
          </p:nvSpPr>
          <p:spPr bwMode="auto">
            <a:xfrm>
              <a:off x="7832725" y="2971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7" name="AutoShape 66"/>
            <p:cNvSpPr>
              <a:spLocks noChangeArrowheads="1"/>
            </p:cNvSpPr>
            <p:nvPr/>
          </p:nvSpPr>
          <p:spPr bwMode="auto">
            <a:xfrm>
              <a:off x="6613525" y="2955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8" name="AutoShape 66"/>
            <p:cNvSpPr>
              <a:spLocks noChangeArrowheads="1"/>
            </p:cNvSpPr>
            <p:nvPr/>
          </p:nvSpPr>
          <p:spPr bwMode="auto">
            <a:xfrm>
              <a:off x="6918325" y="3108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49" name="AutoShape 66"/>
            <p:cNvSpPr>
              <a:spLocks noChangeArrowheads="1"/>
            </p:cNvSpPr>
            <p:nvPr/>
          </p:nvSpPr>
          <p:spPr bwMode="auto">
            <a:xfrm>
              <a:off x="6384925" y="3048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0" name="AutoShape 66"/>
            <p:cNvSpPr>
              <a:spLocks noChangeArrowheads="1"/>
            </p:cNvSpPr>
            <p:nvPr/>
          </p:nvSpPr>
          <p:spPr bwMode="auto">
            <a:xfrm>
              <a:off x="6324600" y="3336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1" name="AutoShape 66"/>
            <p:cNvSpPr>
              <a:spLocks noChangeArrowheads="1"/>
            </p:cNvSpPr>
            <p:nvPr/>
          </p:nvSpPr>
          <p:spPr bwMode="auto">
            <a:xfrm>
              <a:off x="6477000" y="4403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2" name="AutoShape 66"/>
            <p:cNvSpPr>
              <a:spLocks noChangeArrowheads="1"/>
            </p:cNvSpPr>
            <p:nvPr/>
          </p:nvSpPr>
          <p:spPr bwMode="auto">
            <a:xfrm>
              <a:off x="6629400" y="4556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3" name="AutoShape 66"/>
            <p:cNvSpPr>
              <a:spLocks noChangeArrowheads="1"/>
            </p:cNvSpPr>
            <p:nvPr/>
          </p:nvSpPr>
          <p:spPr bwMode="auto">
            <a:xfrm>
              <a:off x="5851525" y="2438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4" name="AutoShape 66"/>
            <p:cNvSpPr>
              <a:spLocks noChangeArrowheads="1"/>
            </p:cNvSpPr>
            <p:nvPr/>
          </p:nvSpPr>
          <p:spPr bwMode="auto">
            <a:xfrm>
              <a:off x="5486400" y="2574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5" name="AutoShape 66"/>
            <p:cNvSpPr>
              <a:spLocks noChangeArrowheads="1"/>
            </p:cNvSpPr>
            <p:nvPr/>
          </p:nvSpPr>
          <p:spPr bwMode="auto">
            <a:xfrm>
              <a:off x="6613525" y="2438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6" name="AutoShape 66"/>
            <p:cNvSpPr>
              <a:spLocks noChangeArrowheads="1"/>
            </p:cNvSpPr>
            <p:nvPr/>
          </p:nvSpPr>
          <p:spPr bwMode="auto">
            <a:xfrm>
              <a:off x="6232525" y="2438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7" name="AutoShape 66"/>
            <p:cNvSpPr>
              <a:spLocks noChangeArrowheads="1"/>
            </p:cNvSpPr>
            <p:nvPr/>
          </p:nvSpPr>
          <p:spPr bwMode="auto">
            <a:xfrm>
              <a:off x="6003925" y="2651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8" name="AutoShape 66"/>
            <p:cNvSpPr>
              <a:spLocks noChangeArrowheads="1"/>
            </p:cNvSpPr>
            <p:nvPr/>
          </p:nvSpPr>
          <p:spPr bwMode="auto">
            <a:xfrm>
              <a:off x="5089525" y="2895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59" name="AutoShape 66"/>
            <p:cNvSpPr>
              <a:spLocks noChangeArrowheads="1"/>
            </p:cNvSpPr>
            <p:nvPr/>
          </p:nvSpPr>
          <p:spPr bwMode="auto">
            <a:xfrm>
              <a:off x="4648200" y="3108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0" name="AutoShape 66"/>
            <p:cNvSpPr>
              <a:spLocks noChangeArrowheads="1"/>
            </p:cNvSpPr>
            <p:nvPr/>
          </p:nvSpPr>
          <p:spPr bwMode="auto">
            <a:xfrm>
              <a:off x="5241925" y="2590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1" name="AutoShape 66"/>
            <p:cNvSpPr>
              <a:spLocks noChangeArrowheads="1"/>
            </p:cNvSpPr>
            <p:nvPr/>
          </p:nvSpPr>
          <p:spPr bwMode="auto">
            <a:xfrm>
              <a:off x="4860925" y="2590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2" name="AutoShape 66"/>
            <p:cNvSpPr>
              <a:spLocks noChangeArrowheads="1"/>
            </p:cNvSpPr>
            <p:nvPr/>
          </p:nvSpPr>
          <p:spPr bwMode="auto">
            <a:xfrm>
              <a:off x="4876800" y="3336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3" name="AutoShape 66"/>
            <p:cNvSpPr>
              <a:spLocks noChangeArrowheads="1"/>
            </p:cNvSpPr>
            <p:nvPr/>
          </p:nvSpPr>
          <p:spPr bwMode="auto">
            <a:xfrm>
              <a:off x="4495800" y="3336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4" name="AutoShape 66"/>
            <p:cNvSpPr>
              <a:spLocks noChangeArrowheads="1"/>
            </p:cNvSpPr>
            <p:nvPr/>
          </p:nvSpPr>
          <p:spPr bwMode="auto">
            <a:xfrm>
              <a:off x="4251325" y="4022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5" name="AutoShape 66"/>
            <p:cNvSpPr>
              <a:spLocks noChangeArrowheads="1"/>
            </p:cNvSpPr>
            <p:nvPr/>
          </p:nvSpPr>
          <p:spPr bwMode="auto">
            <a:xfrm>
              <a:off x="3886200" y="41592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6" name="AutoShape 66"/>
            <p:cNvSpPr>
              <a:spLocks noChangeArrowheads="1"/>
            </p:cNvSpPr>
            <p:nvPr/>
          </p:nvSpPr>
          <p:spPr bwMode="auto">
            <a:xfrm>
              <a:off x="4403725" y="42354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7" name="AutoShape 66"/>
            <p:cNvSpPr>
              <a:spLocks noChangeArrowheads="1"/>
            </p:cNvSpPr>
            <p:nvPr/>
          </p:nvSpPr>
          <p:spPr bwMode="auto">
            <a:xfrm>
              <a:off x="4175125" y="4403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8" name="AutoShape 66"/>
            <p:cNvSpPr>
              <a:spLocks noChangeArrowheads="1"/>
            </p:cNvSpPr>
            <p:nvPr/>
          </p:nvSpPr>
          <p:spPr bwMode="auto">
            <a:xfrm>
              <a:off x="4403725" y="3717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69" name="AutoShape 66"/>
            <p:cNvSpPr>
              <a:spLocks noChangeArrowheads="1"/>
            </p:cNvSpPr>
            <p:nvPr/>
          </p:nvSpPr>
          <p:spPr bwMode="auto">
            <a:xfrm>
              <a:off x="4022725" y="3717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0" name="AutoShape 66"/>
            <p:cNvSpPr>
              <a:spLocks noChangeArrowheads="1"/>
            </p:cNvSpPr>
            <p:nvPr/>
          </p:nvSpPr>
          <p:spPr bwMode="auto">
            <a:xfrm>
              <a:off x="3794125" y="39306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1" name="AutoShape 66"/>
            <p:cNvSpPr>
              <a:spLocks noChangeArrowheads="1"/>
            </p:cNvSpPr>
            <p:nvPr/>
          </p:nvSpPr>
          <p:spPr bwMode="auto">
            <a:xfrm>
              <a:off x="3276600" y="3276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2" name="AutoShape 66"/>
            <p:cNvSpPr>
              <a:spLocks noChangeArrowheads="1"/>
            </p:cNvSpPr>
            <p:nvPr/>
          </p:nvSpPr>
          <p:spPr bwMode="auto">
            <a:xfrm>
              <a:off x="2911475" y="3413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3" name="AutoShape 66"/>
            <p:cNvSpPr>
              <a:spLocks noChangeArrowheads="1"/>
            </p:cNvSpPr>
            <p:nvPr/>
          </p:nvSpPr>
          <p:spPr bwMode="auto">
            <a:xfrm>
              <a:off x="3733800" y="3048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4" name="AutoShape 66"/>
            <p:cNvSpPr>
              <a:spLocks noChangeArrowheads="1"/>
            </p:cNvSpPr>
            <p:nvPr/>
          </p:nvSpPr>
          <p:spPr bwMode="auto">
            <a:xfrm>
              <a:off x="3657600" y="3276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5" name="AutoShape 66"/>
            <p:cNvSpPr>
              <a:spLocks noChangeArrowheads="1"/>
            </p:cNvSpPr>
            <p:nvPr/>
          </p:nvSpPr>
          <p:spPr bwMode="auto">
            <a:xfrm>
              <a:off x="3429000" y="3489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6" name="AutoShape 66"/>
            <p:cNvSpPr>
              <a:spLocks noChangeArrowheads="1"/>
            </p:cNvSpPr>
            <p:nvPr/>
          </p:nvSpPr>
          <p:spPr bwMode="auto">
            <a:xfrm>
              <a:off x="3733800" y="3641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7" name="AutoShape 66"/>
            <p:cNvSpPr>
              <a:spLocks noChangeArrowheads="1"/>
            </p:cNvSpPr>
            <p:nvPr/>
          </p:nvSpPr>
          <p:spPr bwMode="auto">
            <a:xfrm>
              <a:off x="3200400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8" name="AutoShape 66"/>
            <p:cNvSpPr>
              <a:spLocks noChangeArrowheads="1"/>
            </p:cNvSpPr>
            <p:nvPr/>
          </p:nvSpPr>
          <p:spPr bwMode="auto">
            <a:xfrm>
              <a:off x="3429000" y="2971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79" name="AutoShape 66"/>
            <p:cNvSpPr>
              <a:spLocks noChangeArrowheads="1"/>
            </p:cNvSpPr>
            <p:nvPr/>
          </p:nvSpPr>
          <p:spPr bwMode="auto">
            <a:xfrm>
              <a:off x="3048000" y="2971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0" name="AutoShape 66"/>
            <p:cNvSpPr>
              <a:spLocks noChangeArrowheads="1"/>
            </p:cNvSpPr>
            <p:nvPr/>
          </p:nvSpPr>
          <p:spPr bwMode="auto">
            <a:xfrm>
              <a:off x="2819400" y="3184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1" name="AutoShape 66"/>
            <p:cNvSpPr>
              <a:spLocks noChangeArrowheads="1"/>
            </p:cNvSpPr>
            <p:nvPr/>
          </p:nvSpPr>
          <p:spPr bwMode="auto">
            <a:xfrm>
              <a:off x="4022725" y="3352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2" name="AutoShape 66"/>
            <p:cNvSpPr>
              <a:spLocks noChangeArrowheads="1"/>
            </p:cNvSpPr>
            <p:nvPr/>
          </p:nvSpPr>
          <p:spPr bwMode="auto">
            <a:xfrm>
              <a:off x="4267200" y="3505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3" name="AutoShape 66"/>
            <p:cNvSpPr>
              <a:spLocks noChangeArrowheads="1"/>
            </p:cNvSpPr>
            <p:nvPr/>
          </p:nvSpPr>
          <p:spPr bwMode="auto">
            <a:xfrm>
              <a:off x="4800600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4" name="AutoShape 66"/>
            <p:cNvSpPr>
              <a:spLocks noChangeArrowheads="1"/>
            </p:cNvSpPr>
            <p:nvPr/>
          </p:nvSpPr>
          <p:spPr bwMode="auto">
            <a:xfrm>
              <a:off x="3657600" y="2362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5" name="AutoShape 66"/>
            <p:cNvSpPr>
              <a:spLocks noChangeArrowheads="1"/>
            </p:cNvSpPr>
            <p:nvPr/>
          </p:nvSpPr>
          <p:spPr bwMode="auto">
            <a:xfrm>
              <a:off x="4038600" y="2209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6" name="AutoShape 66"/>
            <p:cNvSpPr>
              <a:spLocks noChangeArrowheads="1"/>
            </p:cNvSpPr>
            <p:nvPr/>
          </p:nvSpPr>
          <p:spPr bwMode="auto">
            <a:xfrm>
              <a:off x="3962400" y="2438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7" name="AutoShape 66"/>
            <p:cNvSpPr>
              <a:spLocks noChangeArrowheads="1"/>
            </p:cNvSpPr>
            <p:nvPr/>
          </p:nvSpPr>
          <p:spPr bwMode="auto">
            <a:xfrm>
              <a:off x="3733800" y="2651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8" name="AutoShape 66"/>
            <p:cNvSpPr>
              <a:spLocks noChangeArrowheads="1"/>
            </p:cNvSpPr>
            <p:nvPr/>
          </p:nvSpPr>
          <p:spPr bwMode="auto">
            <a:xfrm>
              <a:off x="4038600" y="2803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89" name="AutoShape 66"/>
            <p:cNvSpPr>
              <a:spLocks noChangeArrowheads="1"/>
            </p:cNvSpPr>
            <p:nvPr/>
          </p:nvSpPr>
          <p:spPr bwMode="auto">
            <a:xfrm>
              <a:off x="3505200" y="2743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0" name="AutoShape 66"/>
            <p:cNvSpPr>
              <a:spLocks noChangeArrowheads="1"/>
            </p:cNvSpPr>
            <p:nvPr/>
          </p:nvSpPr>
          <p:spPr bwMode="auto">
            <a:xfrm>
              <a:off x="3733800" y="2133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1" name="AutoShape 66"/>
            <p:cNvSpPr>
              <a:spLocks noChangeArrowheads="1"/>
            </p:cNvSpPr>
            <p:nvPr/>
          </p:nvSpPr>
          <p:spPr bwMode="auto">
            <a:xfrm>
              <a:off x="3352800" y="2133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2" name="AutoShape 66"/>
            <p:cNvSpPr>
              <a:spLocks noChangeArrowheads="1"/>
            </p:cNvSpPr>
            <p:nvPr/>
          </p:nvSpPr>
          <p:spPr bwMode="auto">
            <a:xfrm>
              <a:off x="3124200" y="2346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3" name="AutoShape 66"/>
            <p:cNvSpPr>
              <a:spLocks noChangeArrowheads="1"/>
            </p:cNvSpPr>
            <p:nvPr/>
          </p:nvSpPr>
          <p:spPr bwMode="auto">
            <a:xfrm>
              <a:off x="4708525" y="245427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4" name="AutoShape 66"/>
            <p:cNvSpPr>
              <a:spLocks noChangeArrowheads="1"/>
            </p:cNvSpPr>
            <p:nvPr/>
          </p:nvSpPr>
          <p:spPr bwMode="auto">
            <a:xfrm>
              <a:off x="4343400" y="2590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5" name="AutoShape 66"/>
            <p:cNvSpPr>
              <a:spLocks noChangeArrowheads="1"/>
            </p:cNvSpPr>
            <p:nvPr/>
          </p:nvSpPr>
          <p:spPr bwMode="auto">
            <a:xfrm>
              <a:off x="4632325" y="275907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6" name="AutoShape 66"/>
            <p:cNvSpPr>
              <a:spLocks noChangeArrowheads="1"/>
            </p:cNvSpPr>
            <p:nvPr/>
          </p:nvSpPr>
          <p:spPr bwMode="auto">
            <a:xfrm>
              <a:off x="4251325" y="2362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7" name="AutoShape 66"/>
            <p:cNvSpPr>
              <a:spLocks noChangeArrowheads="1"/>
            </p:cNvSpPr>
            <p:nvPr/>
          </p:nvSpPr>
          <p:spPr bwMode="auto">
            <a:xfrm>
              <a:off x="4937125" y="4267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8" name="AutoShape 66"/>
            <p:cNvSpPr>
              <a:spLocks noChangeArrowheads="1"/>
            </p:cNvSpPr>
            <p:nvPr/>
          </p:nvSpPr>
          <p:spPr bwMode="auto">
            <a:xfrm>
              <a:off x="4267200" y="5241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199" name="AutoShape 66"/>
            <p:cNvSpPr>
              <a:spLocks noChangeArrowheads="1"/>
            </p:cNvSpPr>
            <p:nvPr/>
          </p:nvSpPr>
          <p:spPr bwMode="auto">
            <a:xfrm>
              <a:off x="5029200" y="4800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0" name="AutoShape 66"/>
            <p:cNvSpPr>
              <a:spLocks noChangeArrowheads="1"/>
            </p:cNvSpPr>
            <p:nvPr/>
          </p:nvSpPr>
          <p:spPr bwMode="auto">
            <a:xfrm>
              <a:off x="4664075" y="4937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1" name="AutoShape 66"/>
            <p:cNvSpPr>
              <a:spLocks noChangeArrowheads="1"/>
            </p:cNvSpPr>
            <p:nvPr/>
          </p:nvSpPr>
          <p:spPr bwMode="auto">
            <a:xfrm>
              <a:off x="3505200" y="4708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2" name="AutoShape 66"/>
            <p:cNvSpPr>
              <a:spLocks noChangeArrowheads="1"/>
            </p:cNvSpPr>
            <p:nvPr/>
          </p:nvSpPr>
          <p:spPr bwMode="auto">
            <a:xfrm>
              <a:off x="5410200" y="4800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3" name="AutoShape 66"/>
            <p:cNvSpPr>
              <a:spLocks noChangeArrowheads="1"/>
            </p:cNvSpPr>
            <p:nvPr/>
          </p:nvSpPr>
          <p:spPr bwMode="auto">
            <a:xfrm>
              <a:off x="5181600" y="5013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4" name="AutoShape 66"/>
            <p:cNvSpPr>
              <a:spLocks noChangeArrowheads="1"/>
            </p:cNvSpPr>
            <p:nvPr/>
          </p:nvSpPr>
          <p:spPr bwMode="auto">
            <a:xfrm>
              <a:off x="5486400" y="5165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5" name="AutoShape 66"/>
            <p:cNvSpPr>
              <a:spLocks noChangeArrowheads="1"/>
            </p:cNvSpPr>
            <p:nvPr/>
          </p:nvSpPr>
          <p:spPr bwMode="auto">
            <a:xfrm>
              <a:off x="4953000" y="5105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6" name="AutoShape 66"/>
            <p:cNvSpPr>
              <a:spLocks noChangeArrowheads="1"/>
            </p:cNvSpPr>
            <p:nvPr/>
          </p:nvSpPr>
          <p:spPr bwMode="auto">
            <a:xfrm>
              <a:off x="5181600" y="4495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7" name="AutoShape 66"/>
            <p:cNvSpPr>
              <a:spLocks noChangeArrowheads="1"/>
            </p:cNvSpPr>
            <p:nvPr/>
          </p:nvSpPr>
          <p:spPr bwMode="auto">
            <a:xfrm>
              <a:off x="4648200" y="4327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8" name="AutoShape 66"/>
            <p:cNvSpPr>
              <a:spLocks noChangeArrowheads="1"/>
            </p:cNvSpPr>
            <p:nvPr/>
          </p:nvSpPr>
          <p:spPr bwMode="auto">
            <a:xfrm>
              <a:off x="4495800" y="4648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09" name="AutoShape 66"/>
            <p:cNvSpPr>
              <a:spLocks noChangeArrowheads="1"/>
            </p:cNvSpPr>
            <p:nvPr/>
          </p:nvSpPr>
          <p:spPr bwMode="auto">
            <a:xfrm>
              <a:off x="3565525" y="4114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0" name="AutoShape 66"/>
            <p:cNvSpPr>
              <a:spLocks noChangeArrowheads="1"/>
            </p:cNvSpPr>
            <p:nvPr/>
          </p:nvSpPr>
          <p:spPr bwMode="auto">
            <a:xfrm>
              <a:off x="3063875" y="41592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1" name="AutoShape 66"/>
            <p:cNvSpPr>
              <a:spLocks noChangeArrowheads="1"/>
            </p:cNvSpPr>
            <p:nvPr/>
          </p:nvSpPr>
          <p:spPr bwMode="auto">
            <a:xfrm>
              <a:off x="3641725" y="4479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2" name="AutoShape 66"/>
            <p:cNvSpPr>
              <a:spLocks noChangeArrowheads="1"/>
            </p:cNvSpPr>
            <p:nvPr/>
          </p:nvSpPr>
          <p:spPr bwMode="auto">
            <a:xfrm>
              <a:off x="3352800" y="4327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3" name="AutoShape 66"/>
            <p:cNvSpPr>
              <a:spLocks noChangeArrowheads="1"/>
            </p:cNvSpPr>
            <p:nvPr/>
          </p:nvSpPr>
          <p:spPr bwMode="auto">
            <a:xfrm>
              <a:off x="2971800" y="39306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4" name="AutoShape 66"/>
            <p:cNvSpPr>
              <a:spLocks noChangeArrowheads="1"/>
            </p:cNvSpPr>
            <p:nvPr/>
          </p:nvSpPr>
          <p:spPr bwMode="auto">
            <a:xfrm>
              <a:off x="2895600" y="4876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5" name="AutoShape 66"/>
            <p:cNvSpPr>
              <a:spLocks noChangeArrowheads="1"/>
            </p:cNvSpPr>
            <p:nvPr/>
          </p:nvSpPr>
          <p:spPr bwMode="auto">
            <a:xfrm>
              <a:off x="2530475" y="5013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6" name="AutoShape 66"/>
            <p:cNvSpPr>
              <a:spLocks noChangeArrowheads="1"/>
            </p:cNvSpPr>
            <p:nvPr/>
          </p:nvSpPr>
          <p:spPr bwMode="auto">
            <a:xfrm>
              <a:off x="2667000" y="4572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7" name="AutoShape 66"/>
            <p:cNvSpPr>
              <a:spLocks noChangeArrowheads="1"/>
            </p:cNvSpPr>
            <p:nvPr/>
          </p:nvSpPr>
          <p:spPr bwMode="auto">
            <a:xfrm>
              <a:off x="2438400" y="4784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8" name="AutoShape 66"/>
            <p:cNvSpPr>
              <a:spLocks noChangeArrowheads="1"/>
            </p:cNvSpPr>
            <p:nvPr/>
          </p:nvSpPr>
          <p:spPr bwMode="auto">
            <a:xfrm>
              <a:off x="1660525" y="42354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19" name="AutoShape 66"/>
            <p:cNvSpPr>
              <a:spLocks noChangeArrowheads="1"/>
            </p:cNvSpPr>
            <p:nvPr/>
          </p:nvSpPr>
          <p:spPr bwMode="auto">
            <a:xfrm>
              <a:off x="2574925" y="4327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0" name="AutoShape 66"/>
            <p:cNvSpPr>
              <a:spLocks noChangeArrowheads="1"/>
            </p:cNvSpPr>
            <p:nvPr/>
          </p:nvSpPr>
          <p:spPr bwMode="auto">
            <a:xfrm>
              <a:off x="2422525" y="3794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1" name="AutoShape 66"/>
            <p:cNvSpPr>
              <a:spLocks noChangeArrowheads="1"/>
            </p:cNvSpPr>
            <p:nvPr/>
          </p:nvSpPr>
          <p:spPr bwMode="auto">
            <a:xfrm>
              <a:off x="2057400" y="39306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2" name="AutoShape 66"/>
            <p:cNvSpPr>
              <a:spLocks noChangeArrowheads="1"/>
            </p:cNvSpPr>
            <p:nvPr/>
          </p:nvSpPr>
          <p:spPr bwMode="auto">
            <a:xfrm>
              <a:off x="2803525" y="3794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3" name="AutoShape 66"/>
            <p:cNvSpPr>
              <a:spLocks noChangeArrowheads="1"/>
            </p:cNvSpPr>
            <p:nvPr/>
          </p:nvSpPr>
          <p:spPr bwMode="auto">
            <a:xfrm>
              <a:off x="2574925" y="40068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4" name="AutoShape 66"/>
            <p:cNvSpPr>
              <a:spLocks noChangeArrowheads="1"/>
            </p:cNvSpPr>
            <p:nvPr/>
          </p:nvSpPr>
          <p:spPr bwMode="auto">
            <a:xfrm>
              <a:off x="2879725" y="41592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5" name="AutoShape 66"/>
            <p:cNvSpPr>
              <a:spLocks noChangeArrowheads="1"/>
            </p:cNvSpPr>
            <p:nvPr/>
          </p:nvSpPr>
          <p:spPr bwMode="auto">
            <a:xfrm>
              <a:off x="2346325" y="4098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6" name="AutoShape 66"/>
            <p:cNvSpPr>
              <a:spLocks noChangeArrowheads="1"/>
            </p:cNvSpPr>
            <p:nvPr/>
          </p:nvSpPr>
          <p:spPr bwMode="auto">
            <a:xfrm>
              <a:off x="1965325" y="37020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7" name="AutoShape 66"/>
            <p:cNvSpPr>
              <a:spLocks noChangeArrowheads="1"/>
            </p:cNvSpPr>
            <p:nvPr/>
          </p:nvSpPr>
          <p:spPr bwMode="auto">
            <a:xfrm>
              <a:off x="1828800" y="4632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8" name="AutoShape 66"/>
            <p:cNvSpPr>
              <a:spLocks noChangeArrowheads="1"/>
            </p:cNvSpPr>
            <p:nvPr/>
          </p:nvSpPr>
          <p:spPr bwMode="auto">
            <a:xfrm>
              <a:off x="1463675" y="47688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29" name="AutoShape 66"/>
            <p:cNvSpPr>
              <a:spLocks noChangeArrowheads="1"/>
            </p:cNvSpPr>
            <p:nvPr/>
          </p:nvSpPr>
          <p:spPr bwMode="auto">
            <a:xfrm>
              <a:off x="1981200" y="48450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0" name="AutoShape 66"/>
            <p:cNvSpPr>
              <a:spLocks noChangeArrowheads="1"/>
            </p:cNvSpPr>
            <p:nvPr/>
          </p:nvSpPr>
          <p:spPr bwMode="auto">
            <a:xfrm>
              <a:off x="1752600" y="4937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1" name="AutoShape 66"/>
            <p:cNvSpPr>
              <a:spLocks noChangeArrowheads="1"/>
            </p:cNvSpPr>
            <p:nvPr/>
          </p:nvSpPr>
          <p:spPr bwMode="auto">
            <a:xfrm>
              <a:off x="1371600" y="45402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2" name="AutoShape 66"/>
            <p:cNvSpPr>
              <a:spLocks noChangeArrowheads="1"/>
            </p:cNvSpPr>
            <p:nvPr/>
          </p:nvSpPr>
          <p:spPr bwMode="auto">
            <a:xfrm>
              <a:off x="1311275" y="428307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3" name="AutoShape 66"/>
            <p:cNvSpPr>
              <a:spLocks noChangeArrowheads="1"/>
            </p:cNvSpPr>
            <p:nvPr/>
          </p:nvSpPr>
          <p:spPr bwMode="auto">
            <a:xfrm>
              <a:off x="1768475" y="4495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4" name="AutoShape 66"/>
            <p:cNvSpPr>
              <a:spLocks noChangeArrowheads="1"/>
            </p:cNvSpPr>
            <p:nvPr/>
          </p:nvSpPr>
          <p:spPr bwMode="auto">
            <a:xfrm>
              <a:off x="898525" y="5165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5" name="AutoShape 66"/>
            <p:cNvSpPr>
              <a:spLocks noChangeArrowheads="1"/>
            </p:cNvSpPr>
            <p:nvPr/>
          </p:nvSpPr>
          <p:spPr bwMode="auto">
            <a:xfrm>
              <a:off x="854075" y="4860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6" name="AutoShape 66"/>
            <p:cNvSpPr>
              <a:spLocks noChangeArrowheads="1"/>
            </p:cNvSpPr>
            <p:nvPr/>
          </p:nvSpPr>
          <p:spPr bwMode="auto">
            <a:xfrm>
              <a:off x="1600200" y="435927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7" name="AutoShape 66"/>
            <p:cNvSpPr>
              <a:spLocks noChangeArrowheads="1"/>
            </p:cNvSpPr>
            <p:nvPr/>
          </p:nvSpPr>
          <p:spPr bwMode="auto">
            <a:xfrm>
              <a:off x="1066800" y="4251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8" name="AutoShape 66"/>
            <p:cNvSpPr>
              <a:spLocks noChangeArrowheads="1"/>
            </p:cNvSpPr>
            <p:nvPr/>
          </p:nvSpPr>
          <p:spPr bwMode="auto">
            <a:xfrm>
              <a:off x="1050925" y="4632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39" name="AutoShape 66"/>
            <p:cNvSpPr>
              <a:spLocks noChangeArrowheads="1"/>
            </p:cNvSpPr>
            <p:nvPr/>
          </p:nvSpPr>
          <p:spPr bwMode="auto">
            <a:xfrm>
              <a:off x="2590800" y="5257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0" name="AutoShape 66"/>
            <p:cNvSpPr>
              <a:spLocks noChangeArrowheads="1"/>
            </p:cNvSpPr>
            <p:nvPr/>
          </p:nvSpPr>
          <p:spPr bwMode="auto">
            <a:xfrm>
              <a:off x="2971800" y="5257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1" name="AutoShape 66"/>
            <p:cNvSpPr>
              <a:spLocks noChangeArrowheads="1"/>
            </p:cNvSpPr>
            <p:nvPr/>
          </p:nvSpPr>
          <p:spPr bwMode="auto">
            <a:xfrm>
              <a:off x="1524000" y="5181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2" name="AutoShape 66"/>
            <p:cNvSpPr>
              <a:spLocks noChangeArrowheads="1"/>
            </p:cNvSpPr>
            <p:nvPr/>
          </p:nvSpPr>
          <p:spPr bwMode="auto">
            <a:xfrm>
              <a:off x="2286000" y="5181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3" name="AutoShape 66"/>
            <p:cNvSpPr>
              <a:spLocks noChangeArrowheads="1"/>
            </p:cNvSpPr>
            <p:nvPr/>
          </p:nvSpPr>
          <p:spPr bwMode="auto">
            <a:xfrm>
              <a:off x="1905000" y="5181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4" name="AutoShape 66"/>
            <p:cNvSpPr>
              <a:spLocks noChangeArrowheads="1"/>
            </p:cNvSpPr>
            <p:nvPr/>
          </p:nvSpPr>
          <p:spPr bwMode="auto">
            <a:xfrm>
              <a:off x="3794125" y="5105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5" name="AutoShape 66"/>
            <p:cNvSpPr>
              <a:spLocks noChangeArrowheads="1"/>
            </p:cNvSpPr>
            <p:nvPr/>
          </p:nvSpPr>
          <p:spPr bwMode="auto">
            <a:xfrm>
              <a:off x="4175125" y="5105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6" name="AutoShape 66"/>
            <p:cNvSpPr>
              <a:spLocks noChangeArrowheads="1"/>
            </p:cNvSpPr>
            <p:nvPr/>
          </p:nvSpPr>
          <p:spPr bwMode="auto">
            <a:xfrm>
              <a:off x="3489325" y="5029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7" name="AutoShape 66"/>
            <p:cNvSpPr>
              <a:spLocks noChangeArrowheads="1"/>
            </p:cNvSpPr>
            <p:nvPr/>
          </p:nvSpPr>
          <p:spPr bwMode="auto">
            <a:xfrm>
              <a:off x="1889125" y="4098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8" name="AutoShape 66"/>
            <p:cNvSpPr>
              <a:spLocks noChangeArrowheads="1"/>
            </p:cNvSpPr>
            <p:nvPr/>
          </p:nvSpPr>
          <p:spPr bwMode="auto">
            <a:xfrm>
              <a:off x="1584325" y="3886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49" name="AutoShape 66"/>
            <p:cNvSpPr>
              <a:spLocks noChangeArrowheads="1"/>
            </p:cNvSpPr>
            <p:nvPr/>
          </p:nvSpPr>
          <p:spPr bwMode="auto">
            <a:xfrm>
              <a:off x="990600" y="3794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0" name="AutoShape 66"/>
            <p:cNvSpPr>
              <a:spLocks noChangeArrowheads="1"/>
            </p:cNvSpPr>
            <p:nvPr/>
          </p:nvSpPr>
          <p:spPr bwMode="auto">
            <a:xfrm>
              <a:off x="1600200" y="3657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1" name="AutoShape 66"/>
            <p:cNvSpPr>
              <a:spLocks noChangeArrowheads="1"/>
            </p:cNvSpPr>
            <p:nvPr/>
          </p:nvSpPr>
          <p:spPr bwMode="auto">
            <a:xfrm>
              <a:off x="1295400" y="3505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2" name="AutoShape 66"/>
            <p:cNvSpPr>
              <a:spLocks noChangeArrowheads="1"/>
            </p:cNvSpPr>
            <p:nvPr/>
          </p:nvSpPr>
          <p:spPr bwMode="auto">
            <a:xfrm>
              <a:off x="1066800" y="3581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3" name="AutoShape 66"/>
            <p:cNvSpPr>
              <a:spLocks noChangeArrowheads="1"/>
            </p:cNvSpPr>
            <p:nvPr/>
          </p:nvSpPr>
          <p:spPr bwMode="auto">
            <a:xfrm>
              <a:off x="5089525" y="4022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4" name="AutoShape 66"/>
            <p:cNvSpPr>
              <a:spLocks noChangeArrowheads="1"/>
            </p:cNvSpPr>
            <p:nvPr/>
          </p:nvSpPr>
          <p:spPr bwMode="auto">
            <a:xfrm>
              <a:off x="2346325" y="2346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5" name="AutoShape 66"/>
            <p:cNvSpPr>
              <a:spLocks noChangeArrowheads="1"/>
            </p:cNvSpPr>
            <p:nvPr/>
          </p:nvSpPr>
          <p:spPr bwMode="auto">
            <a:xfrm>
              <a:off x="1797050" y="3124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6" name="AutoShape 66"/>
            <p:cNvSpPr>
              <a:spLocks noChangeArrowheads="1"/>
            </p:cNvSpPr>
            <p:nvPr/>
          </p:nvSpPr>
          <p:spPr bwMode="auto">
            <a:xfrm>
              <a:off x="2574925" y="3352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7" name="AutoShape 66"/>
            <p:cNvSpPr>
              <a:spLocks noChangeArrowheads="1"/>
            </p:cNvSpPr>
            <p:nvPr/>
          </p:nvSpPr>
          <p:spPr bwMode="auto">
            <a:xfrm>
              <a:off x="2422525" y="2819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8" name="AutoShape 66"/>
            <p:cNvSpPr>
              <a:spLocks noChangeArrowheads="1"/>
            </p:cNvSpPr>
            <p:nvPr/>
          </p:nvSpPr>
          <p:spPr bwMode="auto">
            <a:xfrm>
              <a:off x="2057400" y="2955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59" name="AutoShape 66"/>
            <p:cNvSpPr>
              <a:spLocks noChangeArrowheads="1"/>
            </p:cNvSpPr>
            <p:nvPr/>
          </p:nvSpPr>
          <p:spPr bwMode="auto">
            <a:xfrm>
              <a:off x="2574925" y="3032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0" name="AutoShape 66"/>
            <p:cNvSpPr>
              <a:spLocks noChangeArrowheads="1"/>
            </p:cNvSpPr>
            <p:nvPr/>
          </p:nvSpPr>
          <p:spPr bwMode="auto">
            <a:xfrm>
              <a:off x="2346325" y="3124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1" name="AutoShape 66"/>
            <p:cNvSpPr>
              <a:spLocks noChangeArrowheads="1"/>
            </p:cNvSpPr>
            <p:nvPr/>
          </p:nvSpPr>
          <p:spPr bwMode="auto">
            <a:xfrm>
              <a:off x="2574925" y="2514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2" name="AutoShape 66"/>
            <p:cNvSpPr>
              <a:spLocks noChangeArrowheads="1"/>
            </p:cNvSpPr>
            <p:nvPr/>
          </p:nvSpPr>
          <p:spPr bwMode="auto">
            <a:xfrm>
              <a:off x="2193925" y="2514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3" name="AutoShape 66"/>
            <p:cNvSpPr>
              <a:spLocks noChangeArrowheads="1"/>
            </p:cNvSpPr>
            <p:nvPr/>
          </p:nvSpPr>
          <p:spPr bwMode="auto">
            <a:xfrm>
              <a:off x="1965325" y="2727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4" name="AutoShape 66"/>
            <p:cNvSpPr>
              <a:spLocks noChangeArrowheads="1"/>
            </p:cNvSpPr>
            <p:nvPr/>
          </p:nvSpPr>
          <p:spPr bwMode="auto">
            <a:xfrm>
              <a:off x="2651125" y="2286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5" name="AutoShape 66"/>
            <p:cNvSpPr>
              <a:spLocks noChangeArrowheads="1"/>
            </p:cNvSpPr>
            <p:nvPr/>
          </p:nvSpPr>
          <p:spPr bwMode="auto">
            <a:xfrm>
              <a:off x="2117725" y="34734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6" name="AutoShape 66"/>
            <p:cNvSpPr>
              <a:spLocks noChangeArrowheads="1"/>
            </p:cNvSpPr>
            <p:nvPr/>
          </p:nvSpPr>
          <p:spPr bwMode="auto">
            <a:xfrm>
              <a:off x="1949450" y="3336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7" name="AutoShape 66"/>
            <p:cNvSpPr>
              <a:spLocks noChangeArrowheads="1"/>
            </p:cNvSpPr>
            <p:nvPr/>
          </p:nvSpPr>
          <p:spPr bwMode="auto">
            <a:xfrm>
              <a:off x="1812925" y="2895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8" name="AutoShape 66"/>
            <p:cNvSpPr>
              <a:spLocks noChangeArrowheads="1"/>
            </p:cNvSpPr>
            <p:nvPr/>
          </p:nvSpPr>
          <p:spPr bwMode="auto">
            <a:xfrm>
              <a:off x="1187450" y="2743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69" name="AutoShape 66"/>
            <p:cNvSpPr>
              <a:spLocks noChangeArrowheads="1"/>
            </p:cNvSpPr>
            <p:nvPr/>
          </p:nvSpPr>
          <p:spPr bwMode="auto">
            <a:xfrm>
              <a:off x="1339850" y="2955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0" name="AutoShape 66"/>
            <p:cNvSpPr>
              <a:spLocks noChangeArrowheads="1"/>
            </p:cNvSpPr>
            <p:nvPr/>
          </p:nvSpPr>
          <p:spPr bwMode="auto">
            <a:xfrm>
              <a:off x="1111250" y="3048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1" name="AutoShape 66"/>
            <p:cNvSpPr>
              <a:spLocks noChangeArrowheads="1"/>
            </p:cNvSpPr>
            <p:nvPr/>
          </p:nvSpPr>
          <p:spPr bwMode="auto">
            <a:xfrm>
              <a:off x="2727325" y="2727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2" name="AutoShape 66"/>
            <p:cNvSpPr>
              <a:spLocks noChangeArrowheads="1"/>
            </p:cNvSpPr>
            <p:nvPr/>
          </p:nvSpPr>
          <p:spPr bwMode="auto">
            <a:xfrm>
              <a:off x="3032125" y="2667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3" name="AutoShape 66"/>
            <p:cNvSpPr>
              <a:spLocks noChangeArrowheads="1"/>
            </p:cNvSpPr>
            <p:nvPr/>
          </p:nvSpPr>
          <p:spPr bwMode="auto">
            <a:xfrm>
              <a:off x="1263650" y="3260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4" name="AutoShape 66"/>
            <p:cNvSpPr>
              <a:spLocks noChangeArrowheads="1"/>
            </p:cNvSpPr>
            <p:nvPr/>
          </p:nvSpPr>
          <p:spPr bwMode="auto">
            <a:xfrm>
              <a:off x="1584325" y="3336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5" name="AutoShape 66"/>
            <p:cNvSpPr>
              <a:spLocks noChangeArrowheads="1"/>
            </p:cNvSpPr>
            <p:nvPr/>
          </p:nvSpPr>
          <p:spPr bwMode="auto">
            <a:xfrm>
              <a:off x="1812925" y="34893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6" name="AutoShape 66"/>
            <p:cNvSpPr>
              <a:spLocks noChangeArrowheads="1"/>
            </p:cNvSpPr>
            <p:nvPr/>
          </p:nvSpPr>
          <p:spPr bwMode="auto">
            <a:xfrm>
              <a:off x="1676400" y="2286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7" name="AutoShape 66"/>
            <p:cNvSpPr>
              <a:spLocks noChangeArrowheads="1"/>
            </p:cNvSpPr>
            <p:nvPr/>
          </p:nvSpPr>
          <p:spPr bwMode="auto">
            <a:xfrm>
              <a:off x="1524000" y="245427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8" name="AutoShape 66"/>
            <p:cNvSpPr>
              <a:spLocks noChangeArrowheads="1"/>
            </p:cNvSpPr>
            <p:nvPr/>
          </p:nvSpPr>
          <p:spPr bwMode="auto">
            <a:xfrm>
              <a:off x="1736725" y="263525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79" name="AutoShape 66"/>
            <p:cNvSpPr>
              <a:spLocks noChangeArrowheads="1"/>
            </p:cNvSpPr>
            <p:nvPr/>
          </p:nvSpPr>
          <p:spPr bwMode="auto">
            <a:xfrm>
              <a:off x="1965325" y="23622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0" name="AutoShape 66"/>
            <p:cNvSpPr>
              <a:spLocks noChangeArrowheads="1"/>
            </p:cNvSpPr>
            <p:nvPr/>
          </p:nvSpPr>
          <p:spPr bwMode="auto">
            <a:xfrm>
              <a:off x="1584325" y="2803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1" name="AutoShape 66"/>
            <p:cNvSpPr>
              <a:spLocks noChangeArrowheads="1"/>
            </p:cNvSpPr>
            <p:nvPr/>
          </p:nvSpPr>
          <p:spPr bwMode="auto">
            <a:xfrm>
              <a:off x="2041525" y="25749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2" name="AutoShape 66"/>
            <p:cNvSpPr>
              <a:spLocks noChangeArrowheads="1"/>
            </p:cNvSpPr>
            <p:nvPr/>
          </p:nvSpPr>
          <p:spPr bwMode="auto">
            <a:xfrm>
              <a:off x="6324600" y="47085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3" name="AutoShape 66"/>
            <p:cNvSpPr>
              <a:spLocks noChangeArrowheads="1"/>
            </p:cNvSpPr>
            <p:nvPr/>
          </p:nvSpPr>
          <p:spPr bwMode="auto">
            <a:xfrm>
              <a:off x="5791200" y="4953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4" name="AutoShape 66"/>
            <p:cNvSpPr>
              <a:spLocks noChangeArrowheads="1"/>
            </p:cNvSpPr>
            <p:nvPr/>
          </p:nvSpPr>
          <p:spPr bwMode="auto">
            <a:xfrm>
              <a:off x="6172200" y="4953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5" name="AutoShape 66"/>
            <p:cNvSpPr>
              <a:spLocks noChangeArrowheads="1"/>
            </p:cNvSpPr>
            <p:nvPr/>
          </p:nvSpPr>
          <p:spPr bwMode="auto">
            <a:xfrm>
              <a:off x="5943600" y="51657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6" name="AutoShape 66"/>
            <p:cNvSpPr>
              <a:spLocks noChangeArrowheads="1"/>
            </p:cNvSpPr>
            <p:nvPr/>
          </p:nvSpPr>
          <p:spPr bwMode="auto">
            <a:xfrm>
              <a:off x="6765925" y="5181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7" name="AutoShape 66"/>
            <p:cNvSpPr>
              <a:spLocks noChangeArrowheads="1"/>
            </p:cNvSpPr>
            <p:nvPr/>
          </p:nvSpPr>
          <p:spPr bwMode="auto">
            <a:xfrm>
              <a:off x="6324600" y="51816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8" name="AutoShape 66"/>
            <p:cNvSpPr>
              <a:spLocks noChangeArrowheads="1"/>
            </p:cNvSpPr>
            <p:nvPr/>
          </p:nvSpPr>
          <p:spPr bwMode="auto">
            <a:xfrm>
              <a:off x="6629400" y="4876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89" name="AutoShape 66"/>
            <p:cNvSpPr>
              <a:spLocks noChangeArrowheads="1"/>
            </p:cNvSpPr>
            <p:nvPr/>
          </p:nvSpPr>
          <p:spPr bwMode="auto">
            <a:xfrm>
              <a:off x="7070725" y="51054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90" name="AutoShape 66"/>
            <p:cNvSpPr>
              <a:spLocks noChangeArrowheads="1"/>
            </p:cNvSpPr>
            <p:nvPr/>
          </p:nvSpPr>
          <p:spPr bwMode="auto">
            <a:xfrm>
              <a:off x="7451725" y="48768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sp>
          <p:nvSpPr>
            <p:cNvPr id="291" name="AutoShape 66"/>
            <p:cNvSpPr>
              <a:spLocks noChangeArrowheads="1"/>
            </p:cNvSpPr>
            <p:nvPr/>
          </p:nvSpPr>
          <p:spPr bwMode="auto">
            <a:xfrm>
              <a:off x="3352800" y="4556125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292" name="Straight Arrow Connector 291"/>
            <p:cNvCxnSpPr>
              <a:stCxn id="58" idx="0"/>
              <a:endCxn id="300" idx="3"/>
            </p:cNvCxnSpPr>
            <p:nvPr/>
          </p:nvCxnSpPr>
          <p:spPr bwMode="auto">
            <a:xfrm rot="5400000" flipH="1" flipV="1">
              <a:off x="3249613" y="4615667"/>
              <a:ext cx="97621" cy="135721"/>
            </a:xfrm>
            <a:prstGeom prst="straightConnector1">
              <a:avLst/>
            </a:prstGeom>
            <a:solidFill>
              <a:schemeClr val="accent1"/>
            </a:solidFill>
            <a:ln w="12700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</p:cxnSp>
        <p:cxnSp>
          <p:nvCxnSpPr>
            <p:cNvPr id="293" name="Straight Arrow Connector 292"/>
            <p:cNvCxnSpPr>
              <a:endCxn id="214" idx="2"/>
            </p:cNvCxnSpPr>
            <p:nvPr/>
          </p:nvCxnSpPr>
          <p:spPr bwMode="auto">
            <a:xfrm flipV="1">
              <a:off x="3445679" y="4525963"/>
              <a:ext cx="196046" cy="6745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4" name="Straight Arrow Connector 293"/>
            <p:cNvCxnSpPr>
              <a:endCxn id="104" idx="2"/>
            </p:cNvCxnSpPr>
            <p:nvPr/>
          </p:nvCxnSpPr>
          <p:spPr bwMode="auto">
            <a:xfrm>
              <a:off x="3720921" y="4533364"/>
              <a:ext cx="225604" cy="68799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5" name="Straight Arrow Connector 294"/>
            <p:cNvCxnSpPr/>
            <p:nvPr/>
          </p:nvCxnSpPr>
          <p:spPr bwMode="auto">
            <a:xfrm flipV="1">
              <a:off x="4001037" y="4482921"/>
              <a:ext cx="220126" cy="114837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6" name="Straight Arrow Connector 295"/>
            <p:cNvCxnSpPr>
              <a:endCxn id="168" idx="4"/>
            </p:cNvCxnSpPr>
            <p:nvPr/>
          </p:nvCxnSpPr>
          <p:spPr bwMode="auto">
            <a:xfrm flipV="1">
              <a:off x="4216758" y="4327525"/>
              <a:ext cx="233005" cy="13071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297" name="Straight Arrow Connector 296"/>
            <p:cNvCxnSpPr>
              <a:stCxn id="168" idx="5"/>
              <a:endCxn id="210" idx="3"/>
            </p:cNvCxnSpPr>
            <p:nvPr/>
          </p:nvCxnSpPr>
          <p:spPr bwMode="auto">
            <a:xfrm rot="16200000" flipH="1">
              <a:off x="4525963" y="4270394"/>
              <a:ext cx="92075" cy="17936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98" name="AutoShape 66"/>
            <p:cNvSpPr>
              <a:spLocks noChangeArrowheads="1"/>
            </p:cNvSpPr>
            <p:nvPr/>
          </p:nvSpPr>
          <p:spPr bwMode="auto">
            <a:xfrm>
              <a:off x="4860925" y="4572000"/>
              <a:ext cx="92075" cy="92075"/>
            </a:xfrm>
            <a:prstGeom prst="flowChartConnector">
              <a:avLst/>
            </a:prstGeom>
            <a:solidFill>
              <a:schemeClr val="accent2"/>
            </a:solidFill>
            <a:ln w="1270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l" rtl="0">
                <a:buClr>
                  <a:srgbClr val="FF6600"/>
                </a:buClr>
                <a:buFont typeface="Wingdings" pitchFamily="2" charset="2"/>
                <a:buNone/>
              </a:pPr>
              <a:endParaRPr lang="en-US" sz="2000">
                <a:solidFill>
                  <a:schemeClr val="accent2"/>
                </a:solidFill>
              </a:endParaRPr>
            </a:p>
          </p:txBody>
        </p:sp>
        <p:cxnSp>
          <p:nvCxnSpPr>
            <p:cNvPr id="299" name="Straight Arrow Connector 298"/>
            <p:cNvCxnSpPr>
              <a:endCxn id="200" idx="2"/>
            </p:cNvCxnSpPr>
            <p:nvPr/>
          </p:nvCxnSpPr>
          <p:spPr bwMode="auto">
            <a:xfrm flipV="1">
              <a:off x="4710311" y="4313238"/>
              <a:ext cx="226814" cy="80605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0" name="Straight Arrow Connector 299"/>
            <p:cNvCxnSpPr>
              <a:endCxn id="256" idx="4"/>
            </p:cNvCxnSpPr>
            <p:nvPr/>
          </p:nvCxnSpPr>
          <p:spPr bwMode="auto">
            <a:xfrm rot="5400000" flipH="1" flipV="1">
              <a:off x="4994194" y="4155996"/>
              <a:ext cx="182564" cy="100173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1" name="Straight Arrow Connector 300"/>
            <p:cNvCxnSpPr>
              <a:endCxn id="110" idx="4"/>
            </p:cNvCxnSpPr>
            <p:nvPr/>
          </p:nvCxnSpPr>
          <p:spPr bwMode="auto">
            <a:xfrm rot="16200000" flipV="1">
              <a:off x="5075593" y="3977920"/>
              <a:ext cx="162284" cy="1059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2" name="Straight Arrow Connector 301"/>
            <p:cNvCxnSpPr>
              <a:endCxn id="79" idx="0"/>
            </p:cNvCxnSpPr>
            <p:nvPr/>
          </p:nvCxnSpPr>
          <p:spPr bwMode="auto">
            <a:xfrm flipV="1">
              <a:off x="5154631" y="3722687"/>
              <a:ext cx="179369" cy="122956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3" name="Straight Arrow Connector 302"/>
            <p:cNvCxnSpPr>
              <a:stCxn id="62" idx="1"/>
              <a:endCxn id="109" idx="6"/>
            </p:cNvCxnSpPr>
            <p:nvPr/>
          </p:nvCxnSpPr>
          <p:spPr bwMode="auto">
            <a:xfrm rot="10800000">
              <a:off x="5181601" y="3551238"/>
              <a:ext cx="205581" cy="10477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4" name="Straight Arrow Connector 303"/>
            <p:cNvCxnSpPr>
              <a:endCxn id="164" idx="4"/>
            </p:cNvCxnSpPr>
            <p:nvPr/>
          </p:nvCxnSpPr>
          <p:spPr bwMode="auto">
            <a:xfrm rot="10800000">
              <a:off x="4922839" y="3429000"/>
              <a:ext cx="182563" cy="104774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5" name="Straight Arrow Connector 304"/>
            <p:cNvCxnSpPr>
              <a:endCxn id="161" idx="5"/>
            </p:cNvCxnSpPr>
            <p:nvPr/>
          </p:nvCxnSpPr>
          <p:spPr bwMode="auto">
            <a:xfrm rot="10800000">
              <a:off x="4726791" y="3186916"/>
              <a:ext cx="217736" cy="178762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06" name="Straight Arrow Connector 305"/>
            <p:cNvCxnSpPr>
              <a:endCxn id="83" idx="3"/>
            </p:cNvCxnSpPr>
            <p:nvPr/>
          </p:nvCxnSpPr>
          <p:spPr bwMode="auto">
            <a:xfrm rot="10800000">
              <a:off x="4442620" y="2998014"/>
              <a:ext cx="235745" cy="154761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0B1FAF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2704578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Refinement overview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528" y="1844824"/>
            <a:ext cx="8486317" cy="324036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528" y="5445224"/>
            <a:ext cx="8251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We show that recovery is possible when the sensors are in a transitive closure relation.</a:t>
            </a:r>
          </a:p>
        </p:txBody>
      </p:sp>
    </p:spTree>
    <p:extLst>
      <p:ext uri="{BB962C8B-B14F-4D97-AF65-F5344CB8AC3E}">
        <p14:creationId xmlns:p14="http://schemas.microsoft.com/office/powerpoint/2010/main" val="489870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195736" y="764704"/>
            <a:ext cx="2894062" cy="550068"/>
          </a:xfrm>
        </p:spPr>
        <p:txBody>
          <a:bodyPr/>
          <a:lstStyle/>
          <a:p>
            <a:r>
              <a:rPr lang="en-US" dirty="0"/>
              <a:t>Example 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70816" y="1951112"/>
            <a:ext cx="54726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Smart electrical grids modeling</a:t>
            </a:r>
          </a:p>
        </p:txBody>
      </p:sp>
      <p:pic>
        <p:nvPicPr>
          <p:cNvPr id="5" name="Picture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18695" y="5043463"/>
            <a:ext cx="3451825" cy="1202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" name="Picture 5" descr="grid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816" y="2996952"/>
            <a:ext cx="2618793" cy="2422383"/>
          </a:xfrm>
          <a:prstGeom prst="rect">
            <a:avLst/>
          </a:prstGeom>
        </p:spPr>
      </p:pic>
      <p:sp>
        <p:nvSpPr>
          <p:cNvPr id="328" name="TextBox 327"/>
          <p:cNvSpPr txBox="1"/>
          <p:nvPr/>
        </p:nvSpPr>
        <p:spPr>
          <a:xfrm>
            <a:off x="5508104" y="1412776"/>
            <a:ext cx="3269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FI" dirty="0"/>
              <a:t>Smart </a:t>
            </a:r>
            <a:r>
              <a:rPr lang="sv-FI" dirty="0" err="1"/>
              <a:t>grid</a:t>
            </a:r>
            <a:r>
              <a:rPr lang="sv-FI" dirty="0"/>
              <a:t> </a:t>
            </a:r>
            <a:r>
              <a:rPr lang="sv-FI" dirty="0" err="1"/>
              <a:t>recovery</a:t>
            </a:r>
            <a:r>
              <a:rPr lang="sv-FI" dirty="0"/>
              <a:t> from </a:t>
            </a:r>
            <a:r>
              <a:rPr lang="sv-FI" dirty="0" err="1"/>
              <a:t>failures</a:t>
            </a:r>
            <a:endParaRPr lang="en-US" dirty="0"/>
          </a:p>
        </p:txBody>
      </p:sp>
      <p:sp>
        <p:nvSpPr>
          <p:cNvPr id="329" name="TextBox 328"/>
          <p:cNvSpPr txBox="1"/>
          <p:nvPr/>
        </p:nvSpPr>
        <p:spPr>
          <a:xfrm>
            <a:off x="5593189" y="1798077"/>
            <a:ext cx="29723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FI" dirty="0" err="1"/>
              <a:t>Configurations</a:t>
            </a:r>
            <a:endParaRPr lang="sv-FI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FI" dirty="0" err="1"/>
              <a:t>Momentary</a:t>
            </a:r>
            <a:r>
              <a:rPr lang="sv-FI" dirty="0"/>
              <a:t>: </a:t>
            </a:r>
            <a:r>
              <a:rPr lang="sv-FI" dirty="0" err="1"/>
              <a:t>tree</a:t>
            </a:r>
            <a:endParaRPr lang="sv-FI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FI" dirty="0"/>
              <a:t>All </a:t>
            </a:r>
            <a:r>
              <a:rPr lang="sv-FI" dirty="0" err="1"/>
              <a:t>possibilities</a:t>
            </a:r>
            <a:r>
              <a:rPr lang="sv-FI" dirty="0"/>
              <a:t>: </a:t>
            </a:r>
            <a:r>
              <a:rPr lang="sv-FI" dirty="0" err="1"/>
              <a:t>graph</a:t>
            </a:r>
            <a:endParaRPr lang="en-US" dirty="0"/>
          </a:p>
        </p:txBody>
      </p:sp>
      <p:sp>
        <p:nvSpPr>
          <p:cNvPr id="330" name="TextBox 329"/>
          <p:cNvSpPr txBox="1"/>
          <p:nvPr/>
        </p:nvSpPr>
        <p:spPr>
          <a:xfrm>
            <a:off x="5593189" y="2998262"/>
            <a:ext cx="249427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FI" dirty="0" err="1"/>
              <a:t>Recovery</a:t>
            </a:r>
            <a:r>
              <a:rPr lang="sv-FI" dirty="0"/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FI" dirty="0" err="1"/>
              <a:t>Reconfiguration</a:t>
            </a:r>
            <a:endParaRPr lang="sv-FI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FI" dirty="0" err="1"/>
              <a:t>Reestablishment</a:t>
            </a:r>
            <a:endParaRPr lang="en-US" dirty="0"/>
          </a:p>
        </p:txBody>
      </p:sp>
      <p:sp>
        <p:nvSpPr>
          <p:cNvPr id="331" name="TextBox 330"/>
          <p:cNvSpPr txBox="1"/>
          <p:nvPr/>
        </p:nvSpPr>
        <p:spPr>
          <a:xfrm>
            <a:off x="5593189" y="4293096"/>
            <a:ext cx="31741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v-FI" dirty="0" err="1"/>
              <a:t>Priorities</a:t>
            </a:r>
            <a:endParaRPr lang="sv-FI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sv-FI" dirty="0" err="1"/>
              <a:t>Hospitals/street</a:t>
            </a:r>
            <a:r>
              <a:rPr lang="sv-FI" dirty="0"/>
              <a:t> </a:t>
            </a:r>
            <a:r>
              <a:rPr lang="sv-FI" dirty="0" err="1"/>
              <a:t>lighting</a:t>
            </a:r>
            <a:endParaRPr lang="en-US" dirty="0"/>
          </a:p>
        </p:txBody>
      </p:sp>
      <p:cxnSp>
        <p:nvCxnSpPr>
          <p:cNvPr id="334" name="Curved Connector 333"/>
          <p:cNvCxnSpPr/>
          <p:nvPr/>
        </p:nvCxnSpPr>
        <p:spPr>
          <a:xfrm>
            <a:off x="2051720" y="5589240"/>
            <a:ext cx="1368152" cy="216024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472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8" grpId="0"/>
      <p:bldP spid="329" grpId="0"/>
      <p:bldP spid="330" grpId="0"/>
      <p:bldP spid="33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483768" y="836712"/>
            <a:ext cx="5718362" cy="622076"/>
          </a:xfrm>
        </p:spPr>
        <p:txBody>
          <a:bodyPr/>
          <a:lstStyle/>
          <a:p>
            <a:r>
              <a:rPr lang="en-US"/>
              <a:t>Refinement overview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700808"/>
            <a:ext cx="6696744" cy="4373923"/>
          </a:xfrm>
          <a:prstGeom prst="rect">
            <a:avLst/>
          </a:prstGeom>
          <a:noFill/>
          <a:ln w="3175" cmpd="sng"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5517232"/>
            <a:ext cx="2116618" cy="37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53089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6050" y="574676"/>
            <a:ext cx="5718362" cy="766092"/>
          </a:xfrm>
        </p:spPr>
        <p:txBody>
          <a:bodyPr/>
          <a:lstStyle/>
          <a:p>
            <a:r>
              <a:rPr lang="en-US"/>
              <a:t>Summing </a:t>
            </a:r>
            <a:r>
              <a:rPr lang="en-US" dirty="0"/>
              <a:t>up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>
          <a:xfrm>
            <a:off x="395536" y="1772816"/>
            <a:ext cx="8496944" cy="3820037"/>
          </a:xfrm>
          <a:prstGeom prst="rect">
            <a:avLst/>
          </a:prstGeom>
          <a:ln w="3175" cmpd="sng">
            <a:noFill/>
          </a:ln>
        </p:spPr>
        <p:txBody>
          <a:bodyPr vert="horz" lIns="0" tIns="0" rIns="0" bIns="0" rtlCol="0">
            <a:normAutofit/>
          </a:bodyPr>
          <a:lstStyle>
            <a:lvl1pPr marL="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3200" kern="1200" spc="0">
                <a:solidFill>
                  <a:schemeClr val="tx1"/>
                </a:solidFill>
                <a:latin typeface="Palatino Linotype"/>
                <a:ea typeface="+mn-ea"/>
                <a:cs typeface="Palatino Linotype"/>
              </a:defRPr>
            </a:lvl1pPr>
            <a:lvl2pPr marL="45720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2800" kern="1200">
                <a:solidFill>
                  <a:schemeClr val="tx1"/>
                </a:solidFill>
                <a:latin typeface="Palatino Linotype"/>
                <a:ea typeface="+mn-ea"/>
                <a:cs typeface="Palatino Linotype"/>
              </a:defRPr>
            </a:lvl2pPr>
            <a:lvl3pPr marL="91440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2400" kern="1200">
                <a:solidFill>
                  <a:schemeClr val="tx1"/>
                </a:solidFill>
                <a:latin typeface="Palatino Linotype"/>
                <a:ea typeface="+mn-ea"/>
                <a:cs typeface="Palatino Linotype"/>
              </a:defRPr>
            </a:lvl3pPr>
            <a:lvl4pPr marL="1371600" indent="0" algn="l" defTabSz="457200" rtl="0" eaLnBrk="1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Wingdings" charset="2"/>
              <a:buNone/>
              <a:defRPr sz="2000" kern="1200">
                <a:solidFill>
                  <a:schemeClr val="tx1"/>
                </a:solidFill>
                <a:latin typeface="Palatino Linotype"/>
                <a:ea typeface="+mn-ea"/>
                <a:cs typeface="Palatino Linotype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Palatino"/>
                <a:ea typeface="+mn-ea"/>
                <a:cs typeface="Palatino"/>
              </a:defRPr>
            </a:lvl5pPr>
            <a:lvl6pPr marL="22860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charset="0"/>
              <a:buChar char="•"/>
            </a:pPr>
            <a:r>
              <a:rPr lang="en-GB" altLang="en-US" sz="2700" b="1" dirty="0">
                <a:solidFill>
                  <a:srgbClr val="06488A"/>
                </a:solidFill>
              </a:rPr>
              <a:t>The sciences do not try to explain, they hardly even try to interpret, they mainly make models.</a:t>
            </a:r>
            <a:endParaRPr lang="en-GB" altLang="en-US" sz="2700" dirty="0"/>
          </a:p>
          <a:p>
            <a:pPr algn="r"/>
            <a:r>
              <a:rPr lang="en-GB" altLang="en-US" sz="2700" i="1" dirty="0">
                <a:solidFill>
                  <a:srgbClr val="06488A"/>
                </a:solidFill>
              </a:rPr>
              <a:t>John von Neumann</a:t>
            </a:r>
          </a:p>
          <a:p>
            <a:pPr marL="457200" indent="-457200">
              <a:buFont typeface="Arial" charset="0"/>
              <a:buChar char="•"/>
            </a:pPr>
            <a:r>
              <a:rPr lang="en-GB" altLang="en-US" sz="2700" b="1" dirty="0">
                <a:solidFill>
                  <a:srgbClr val="FF0000"/>
                </a:solidFill>
              </a:rPr>
              <a:t>We aim at making </a:t>
            </a:r>
            <a:r>
              <a:rPr lang="en-GB" altLang="en-US" sz="2700" b="1" i="1" dirty="0">
                <a:solidFill>
                  <a:srgbClr val="FF0000"/>
                </a:solidFill>
              </a:rPr>
              <a:t>correct </a:t>
            </a:r>
            <a:r>
              <a:rPr lang="en-GB" altLang="en-US" sz="2700" b="1" dirty="0">
                <a:solidFill>
                  <a:srgbClr val="FF0000"/>
                </a:solidFill>
              </a:rPr>
              <a:t>models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GB" altLang="en-US" sz="2300" b="1" dirty="0">
                <a:solidFill>
                  <a:srgbClr val="FF0000"/>
                </a:solidFill>
              </a:rPr>
              <a:t>With respect to the requirements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GB" altLang="en-US" sz="2300" b="1" dirty="0">
                <a:solidFill>
                  <a:srgbClr val="FF0000"/>
                </a:solidFill>
              </a:rPr>
              <a:t>To </a:t>
            </a:r>
            <a:r>
              <a:rPr lang="en-GB" altLang="en-US" sz="2300" b="1" dirty="0" err="1">
                <a:solidFill>
                  <a:srgbClr val="FF0000"/>
                </a:solidFill>
              </a:rPr>
              <a:t>analyze</a:t>
            </a:r>
            <a:r>
              <a:rPr lang="en-GB" altLang="en-US" sz="2300" b="1" dirty="0">
                <a:solidFill>
                  <a:srgbClr val="FF0000"/>
                </a:solidFill>
              </a:rPr>
              <a:t> properties</a:t>
            </a:r>
          </a:p>
          <a:p>
            <a:pPr marL="914400" lvl="1" indent="-457200">
              <a:buFont typeface="Arial" charset="0"/>
              <a:buChar char="•"/>
            </a:pPr>
            <a:r>
              <a:rPr lang="en-GB" altLang="en-US" sz="2300" b="1" dirty="0">
                <a:solidFill>
                  <a:srgbClr val="FF0000"/>
                </a:solidFill>
              </a:rPr>
              <a:t>What about machine learning?</a:t>
            </a:r>
          </a:p>
        </p:txBody>
      </p:sp>
    </p:spTree>
    <p:extLst>
      <p:ext uri="{BB962C8B-B14F-4D97-AF65-F5344CB8AC3E}">
        <p14:creationId xmlns:p14="http://schemas.microsoft.com/office/powerpoint/2010/main" val="12960588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2686050" y="574676"/>
            <a:ext cx="5718362" cy="766092"/>
          </a:xfrm>
        </p:spPr>
        <p:txBody>
          <a:bodyPr/>
          <a:lstStyle/>
          <a:p>
            <a:r>
              <a:rPr lang="en-US"/>
              <a:t>Machine Learning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80528" y="1988840"/>
            <a:ext cx="4795656" cy="374441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0766" y="1336932"/>
            <a:ext cx="4017697" cy="4935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425873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FI" dirty="0"/>
              <a:t>Formal </a:t>
            </a:r>
            <a:r>
              <a:rPr lang="sv-FI" dirty="0" err="1"/>
              <a:t>Methods</a:t>
            </a:r>
            <a:r>
              <a:rPr lang="sv-FI" dirty="0"/>
              <a:t> vs </a:t>
            </a:r>
            <a:br>
              <a:rPr lang="sv-FI" dirty="0"/>
            </a:br>
            <a:r>
              <a:rPr lang="sv-FI" dirty="0" err="1"/>
              <a:t>Machine</a:t>
            </a:r>
            <a:r>
              <a:rPr lang="sv-FI" dirty="0"/>
              <a:t> Learning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2132856"/>
            <a:ext cx="7666038" cy="3820037"/>
          </a:xfrm>
        </p:spPr>
        <p:txBody>
          <a:bodyPr/>
          <a:lstStyle/>
          <a:p>
            <a:r>
              <a:rPr lang="sv-FI" dirty="0" err="1"/>
              <a:t>Deductive</a:t>
            </a:r>
            <a:r>
              <a:rPr lang="sv-FI" dirty="0"/>
              <a:t> vs </a:t>
            </a:r>
            <a:r>
              <a:rPr lang="sv-FI" dirty="0" err="1"/>
              <a:t>inductive</a:t>
            </a:r>
            <a:r>
              <a:rPr lang="sv-FI" dirty="0"/>
              <a:t> approach</a:t>
            </a:r>
          </a:p>
          <a:p>
            <a:r>
              <a:rPr lang="sv-FI" dirty="0"/>
              <a:t>Max Planck </a:t>
            </a:r>
            <a:r>
              <a:rPr lang="sv-FI" dirty="0" err="1"/>
              <a:t>Institute</a:t>
            </a:r>
            <a:r>
              <a:rPr lang="sv-FI" dirty="0"/>
              <a:t> (</a:t>
            </a:r>
            <a:r>
              <a:rPr lang="sv-FI" dirty="0" err="1"/>
              <a:t>Germany</a:t>
            </a:r>
            <a:r>
              <a:rPr lang="sv-FI" dirty="0"/>
              <a:t>)</a:t>
            </a:r>
          </a:p>
          <a:p>
            <a:pPr lvl="1"/>
            <a:r>
              <a:rPr lang="sv-FI" dirty="0" err="1"/>
              <a:t>Can</a:t>
            </a:r>
            <a:r>
              <a:rPr lang="sv-FI" dirty="0"/>
              <a:t> </a:t>
            </a:r>
            <a:r>
              <a:rPr lang="sv-FI" dirty="0" err="1"/>
              <a:t>we</a:t>
            </a:r>
            <a:r>
              <a:rPr lang="sv-FI" dirty="0"/>
              <a:t> </a:t>
            </a:r>
            <a:r>
              <a:rPr lang="sv-FI" dirty="0" err="1"/>
              <a:t>learn</a:t>
            </a:r>
            <a:r>
              <a:rPr lang="sv-FI" dirty="0"/>
              <a:t> invariants?</a:t>
            </a:r>
          </a:p>
          <a:p>
            <a:pPr lvl="2"/>
            <a:r>
              <a:rPr lang="sv-FI" dirty="0"/>
              <a:t>And </a:t>
            </a:r>
            <a:r>
              <a:rPr lang="sv-FI" dirty="0" err="1"/>
              <a:t>then</a:t>
            </a:r>
            <a:r>
              <a:rPr lang="sv-FI" dirty="0"/>
              <a:t> </a:t>
            </a:r>
            <a:r>
              <a:rPr lang="sv-FI" dirty="0" err="1"/>
              <a:t>prove</a:t>
            </a:r>
            <a:r>
              <a:rPr lang="sv-FI" dirty="0"/>
              <a:t> </a:t>
            </a:r>
            <a:r>
              <a:rPr lang="sv-FI" dirty="0" err="1"/>
              <a:t>properties</a:t>
            </a:r>
            <a:endParaRPr lang="sv-FI" dirty="0"/>
          </a:p>
          <a:p>
            <a:pPr lvl="1"/>
            <a:r>
              <a:rPr lang="sv-FI" dirty="0" err="1"/>
              <a:t>Can</a:t>
            </a:r>
            <a:r>
              <a:rPr lang="sv-FI" dirty="0"/>
              <a:t> </a:t>
            </a:r>
            <a:r>
              <a:rPr lang="sv-FI" dirty="0" err="1"/>
              <a:t>we</a:t>
            </a:r>
            <a:r>
              <a:rPr lang="sv-FI" dirty="0"/>
              <a:t> </a:t>
            </a:r>
            <a:r>
              <a:rPr lang="sv-FI" dirty="0" err="1"/>
              <a:t>learn</a:t>
            </a:r>
            <a:r>
              <a:rPr lang="sv-FI" dirty="0"/>
              <a:t> </a:t>
            </a:r>
            <a:r>
              <a:rPr lang="sv-FI" dirty="0" err="1"/>
              <a:t>models</a:t>
            </a:r>
            <a:r>
              <a:rPr lang="sv-FI" dirty="0"/>
              <a:t>?</a:t>
            </a:r>
          </a:p>
          <a:p>
            <a:pPr lvl="2"/>
            <a:r>
              <a:rPr lang="sv-FI" dirty="0"/>
              <a:t>And </a:t>
            </a:r>
            <a:r>
              <a:rPr lang="sv-FI" dirty="0" err="1"/>
              <a:t>then</a:t>
            </a:r>
            <a:r>
              <a:rPr lang="sv-FI" dirty="0"/>
              <a:t> </a:t>
            </a:r>
            <a:r>
              <a:rPr lang="sv-FI" dirty="0" err="1"/>
              <a:t>invarants</a:t>
            </a:r>
            <a:r>
              <a:rPr lang="sv-FI" dirty="0"/>
              <a:t>, and </a:t>
            </a:r>
            <a:r>
              <a:rPr lang="sv-FI" dirty="0" err="1"/>
              <a:t>then</a:t>
            </a:r>
            <a:r>
              <a:rPr lang="sv-FI" dirty="0"/>
              <a:t> </a:t>
            </a:r>
            <a:r>
              <a:rPr lang="sv-FI" dirty="0" err="1"/>
              <a:t>prove</a:t>
            </a:r>
            <a:endParaRPr lang="sv-FI" dirty="0"/>
          </a:p>
          <a:p>
            <a:r>
              <a:rPr lang="sv-FI" dirty="0" err="1"/>
              <a:t>Correctness</a:t>
            </a:r>
            <a:r>
              <a:rPr lang="sv-FI" dirty="0"/>
              <a:t> </a:t>
            </a:r>
            <a:r>
              <a:rPr lang="sv-FI" dirty="0" err="1"/>
              <a:t>of</a:t>
            </a:r>
            <a:r>
              <a:rPr lang="sv-FI" dirty="0"/>
              <a:t> ML </a:t>
            </a:r>
            <a:r>
              <a:rPr lang="sv-FI" dirty="0" err="1"/>
              <a:t>algorithms</a:t>
            </a:r>
            <a:endParaRPr lang="sv-FI" dirty="0"/>
          </a:p>
          <a:p>
            <a:pPr lvl="1"/>
            <a:r>
              <a:rPr lang="sv-FI" dirty="0" err="1"/>
              <a:t>Linear</a:t>
            </a:r>
            <a:r>
              <a:rPr lang="sv-FI" dirty="0"/>
              <a:t> regression vs </a:t>
            </a:r>
            <a:r>
              <a:rPr lang="sv-FI" dirty="0" err="1"/>
              <a:t>deep</a:t>
            </a:r>
            <a:r>
              <a:rPr lang="sv-FI" dirty="0"/>
              <a:t> </a:t>
            </a:r>
            <a:r>
              <a:rPr lang="sv-FI" dirty="0" err="1"/>
              <a:t>learning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6493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FI" dirty="0" err="1"/>
              <a:t>What</a:t>
            </a:r>
            <a:r>
              <a:rPr lang="sv-FI" dirty="0"/>
              <a:t> </a:t>
            </a:r>
            <a:r>
              <a:rPr lang="sv-FI" dirty="0" err="1"/>
              <a:t>about</a:t>
            </a:r>
            <a:r>
              <a:rPr lang="sv-FI" dirty="0"/>
              <a:t> CA13137?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FI" dirty="0" err="1"/>
              <a:t>Autoencoder</a:t>
            </a:r>
            <a:r>
              <a:rPr lang="sv-FI" dirty="0"/>
              <a:t> for GW</a:t>
            </a:r>
          </a:p>
          <a:p>
            <a:r>
              <a:rPr lang="sv-FI" dirty="0"/>
              <a:t>GW – the </a:t>
            </a:r>
            <a:r>
              <a:rPr lang="sv-FI" dirty="0" err="1"/>
              <a:t>anomaly</a:t>
            </a:r>
            <a:r>
              <a:rPr lang="sv-FI" dirty="0"/>
              <a:t>?</a:t>
            </a:r>
          </a:p>
          <a:p>
            <a:r>
              <a:rPr lang="sv-FI" dirty="0" err="1"/>
              <a:t>How</a:t>
            </a:r>
            <a:r>
              <a:rPr lang="sv-FI" dirty="0"/>
              <a:t> </a:t>
            </a:r>
            <a:r>
              <a:rPr lang="sv-FI" dirty="0" err="1"/>
              <a:t>about</a:t>
            </a:r>
            <a:r>
              <a:rPr lang="sv-FI" dirty="0"/>
              <a:t> the latent space?</a:t>
            </a:r>
          </a:p>
          <a:p>
            <a:pPr lvl="1"/>
            <a:r>
              <a:rPr lang="sv-FI" dirty="0" err="1"/>
              <a:t>Can</a:t>
            </a:r>
            <a:r>
              <a:rPr lang="sv-FI" dirty="0"/>
              <a:t> </a:t>
            </a:r>
            <a:r>
              <a:rPr lang="sv-FI" dirty="0" err="1"/>
              <a:t>we</a:t>
            </a:r>
            <a:r>
              <a:rPr lang="sv-FI" dirty="0"/>
              <a:t> </a:t>
            </a:r>
            <a:r>
              <a:rPr lang="sv-FI" dirty="0" err="1"/>
              <a:t>learn</a:t>
            </a:r>
            <a:r>
              <a:rPr lang="sv-FI" dirty="0"/>
              <a:t> </a:t>
            </a:r>
            <a:r>
              <a:rPr lang="sv-FI" dirty="0" err="1"/>
              <a:t>something</a:t>
            </a:r>
            <a:r>
              <a:rPr lang="sv-FI" dirty="0"/>
              <a:t> </a:t>
            </a:r>
            <a:r>
              <a:rPr lang="sv-FI" dirty="0" err="1"/>
              <a:t>about</a:t>
            </a:r>
            <a:r>
              <a:rPr lang="sv-FI" dirty="0"/>
              <a:t> the GW parameters from </a:t>
            </a:r>
            <a:r>
              <a:rPr lang="sv-FI" dirty="0" err="1"/>
              <a:t>there</a:t>
            </a:r>
            <a:r>
              <a:rPr lang="sv-FI" dirty="0"/>
              <a:t>?</a:t>
            </a:r>
            <a:endParaRPr lang="en-GB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76056" y="1459970"/>
            <a:ext cx="3939520" cy="224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0478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574675"/>
            <a:ext cx="5718362" cy="766093"/>
          </a:xfrm>
        </p:spPr>
        <p:txBody>
          <a:bodyPr/>
          <a:lstStyle/>
          <a:p>
            <a:r>
              <a:rPr lang="en-US"/>
              <a:t>Some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1916832"/>
            <a:ext cx="7666038" cy="424847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MSc in Computer Science, University of Bucharest 1997</a:t>
            </a:r>
          </a:p>
          <a:p>
            <a:r>
              <a:rPr lang="en-US" dirty="0"/>
              <a:t>PhD in Computer Science, </a:t>
            </a:r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University, 2005</a:t>
            </a:r>
          </a:p>
          <a:p>
            <a:r>
              <a:rPr lang="en-US" dirty="0"/>
              <a:t>Senior lecturer at Åbo Akademi University</a:t>
            </a:r>
          </a:p>
          <a:p>
            <a:pPr lvl="1"/>
            <a:r>
              <a:rPr lang="en-US" dirty="0"/>
              <a:t>Adjunct professor</a:t>
            </a:r>
          </a:p>
          <a:p>
            <a:r>
              <a:rPr lang="en-US" dirty="0"/>
              <a:t>Research in formal methods</a:t>
            </a:r>
          </a:p>
          <a:p>
            <a:pPr lvl="1"/>
            <a:r>
              <a:rPr lang="en-US" dirty="0"/>
              <a:t>Modeling based on math to analyze software systems</a:t>
            </a:r>
          </a:p>
          <a:p>
            <a:r>
              <a:rPr lang="en-US" dirty="0"/>
              <a:t>Teaching in data science, since 2018</a:t>
            </a:r>
          </a:p>
          <a:p>
            <a:r>
              <a:rPr lang="en-US" dirty="0"/>
              <a:t>CA17137 </a:t>
            </a:r>
            <a:r>
              <a:rPr lang="mr-IN" dirty="0"/>
              <a:t>–</a:t>
            </a:r>
            <a:r>
              <a:rPr lang="en-US" dirty="0"/>
              <a:t> gravitational waves with machine learning</a:t>
            </a:r>
          </a:p>
          <a:p>
            <a:pPr lvl="1"/>
            <a:r>
              <a:rPr lang="en-US" dirty="0"/>
              <a:t>Awesome physics (hard!)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 err="1"/>
              <a:t>Åbo</a:t>
            </a:r>
            <a:r>
              <a:rPr lang="en-US" dirty="0"/>
              <a:t> </a:t>
            </a:r>
            <a:r>
              <a:rPr lang="en-US" dirty="0" err="1"/>
              <a:t>Akademi</a:t>
            </a:r>
            <a:r>
              <a:rPr lang="en-US" dirty="0"/>
              <a:t> University | </a:t>
            </a:r>
            <a:r>
              <a:rPr lang="en-US" dirty="0" err="1"/>
              <a:t>Domkyrkotorget</a:t>
            </a:r>
            <a:r>
              <a:rPr lang="en-US" dirty="0"/>
              <a:t> 3 | 20500 </a:t>
            </a:r>
            <a:r>
              <a:rPr lang="en-US" dirty="0" err="1"/>
              <a:t>Åbo</a:t>
            </a:r>
            <a:r>
              <a:rPr lang="en-US" dirty="0"/>
              <a:t> | Finland</a:t>
            </a:r>
          </a:p>
        </p:txBody>
      </p:sp>
    </p:spTree>
    <p:extLst>
      <p:ext uri="{BB962C8B-B14F-4D97-AF65-F5344CB8AC3E}">
        <p14:creationId xmlns:p14="http://schemas.microsoft.com/office/powerpoint/2010/main" val="1090379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574675"/>
            <a:ext cx="5718362" cy="982117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Formal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What is a formal method?</a:t>
            </a:r>
          </a:p>
          <a:p>
            <a:pPr lvl="1"/>
            <a:r>
              <a:rPr lang="en-US" dirty="0"/>
              <a:t>Set of techniques for </a:t>
            </a:r>
            <a:r>
              <a:rPr lang="en-US" dirty="0" err="1"/>
              <a:t>analysing</a:t>
            </a:r>
            <a:r>
              <a:rPr lang="en-US" dirty="0"/>
              <a:t> software-based systems</a:t>
            </a:r>
          </a:p>
          <a:p>
            <a:pPr lvl="1"/>
            <a:r>
              <a:rPr lang="en-US" dirty="0"/>
              <a:t>Has</a:t>
            </a:r>
          </a:p>
          <a:p>
            <a:pPr lvl="2"/>
            <a:r>
              <a:rPr lang="en-US" dirty="0"/>
              <a:t>Language with semantics</a:t>
            </a:r>
          </a:p>
          <a:p>
            <a:pPr lvl="2"/>
            <a:r>
              <a:rPr lang="en-US" dirty="0"/>
              <a:t>Methods of formulating + evaluating properties</a:t>
            </a:r>
          </a:p>
          <a:p>
            <a:pPr lvl="2"/>
            <a:r>
              <a:rPr lang="en-US" dirty="0"/>
              <a:t>Method/s of comparing different versions of the same system</a:t>
            </a:r>
          </a:p>
          <a:p>
            <a:r>
              <a:rPr lang="en-US" dirty="0"/>
              <a:t>Examples</a:t>
            </a:r>
          </a:p>
          <a:p>
            <a:pPr lvl="1"/>
            <a:r>
              <a:rPr lang="en-US" dirty="0"/>
              <a:t>Z, B, Event-B, ASM, Alloy, VDM, TLA</a:t>
            </a:r>
          </a:p>
          <a:p>
            <a:pPr lvl="1"/>
            <a:r>
              <a:rPr lang="en-US" dirty="0"/>
              <a:t>CSP, CCS, pi-calculus, Ambient Calculus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81538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574675"/>
            <a:ext cx="5718362" cy="982117"/>
          </a:xfrm>
        </p:spPr>
        <p:txBody>
          <a:bodyPr/>
          <a:lstStyle/>
          <a:p>
            <a:r>
              <a:rPr lang="en-US" dirty="0"/>
              <a:t>Event-B: </a:t>
            </a:r>
            <a:r>
              <a:rPr lang="en-US" dirty="0">
                <a:solidFill>
                  <a:srgbClr val="FF0000"/>
                </a:solidFill>
              </a:rPr>
              <a:t>state</a:t>
            </a:r>
            <a:r>
              <a:rPr lang="en-US" dirty="0"/>
              <a:t>-based formal method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1916832"/>
            <a:ext cx="7666038" cy="3820037"/>
          </a:xfrm>
        </p:spPr>
        <p:txBody>
          <a:bodyPr>
            <a:normAutofit/>
          </a:bodyPr>
          <a:lstStyle/>
          <a:p>
            <a:r>
              <a:rPr lang="en-US" dirty="0"/>
              <a:t>States and transitions</a:t>
            </a:r>
          </a:p>
          <a:p>
            <a:pPr lvl="1"/>
            <a:r>
              <a:rPr lang="en-US" dirty="0"/>
              <a:t>States</a:t>
            </a:r>
          </a:p>
          <a:p>
            <a:pPr lvl="2"/>
            <a:r>
              <a:rPr lang="en-US" dirty="0"/>
              <a:t>Variables</a:t>
            </a:r>
          </a:p>
          <a:p>
            <a:pPr lvl="2"/>
            <a:r>
              <a:rPr lang="en-US" dirty="0"/>
              <a:t>Constants</a:t>
            </a:r>
          </a:p>
          <a:p>
            <a:pPr lvl="1"/>
            <a:r>
              <a:rPr lang="en-US" dirty="0"/>
              <a:t>Transitions (Events)</a:t>
            </a:r>
          </a:p>
          <a:p>
            <a:pPr lvl="2"/>
            <a:r>
              <a:rPr lang="en-US" dirty="0"/>
              <a:t>Guards: necessary conditions</a:t>
            </a:r>
          </a:p>
          <a:p>
            <a:pPr lvl="2"/>
            <a:r>
              <a:rPr lang="en-US" dirty="0"/>
              <a:t>Actions:  some variables change </a:t>
            </a:r>
          </a:p>
          <a:p>
            <a:r>
              <a:rPr lang="en-US" dirty="0"/>
              <a:t>Certain abstraction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3055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574675"/>
            <a:ext cx="2678038" cy="1054125"/>
          </a:xfrm>
        </p:spPr>
        <p:txBody>
          <a:bodyPr/>
          <a:lstStyle/>
          <a:p>
            <a:r>
              <a:rPr lang="en-US" dirty="0"/>
              <a:t>Semantics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1988840"/>
            <a:ext cx="5636592" cy="243744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255848" y="4621916"/>
            <a:ext cx="872295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denote the relationship holding between the state variables of the machine just before (denoted by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 and after (denoted by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v′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) “applying” an assignment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if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are variables of the machine, then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x′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are their values just after applying an assignment</a:t>
            </a:r>
          </a:p>
          <a:p>
            <a:pPr marL="285750" indent="-285750">
              <a:buFontTx/>
              <a:buChar char="-"/>
            </a:pP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y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denotes the set of variables drawn from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which are distinct from those in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x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96794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6050" y="574675"/>
            <a:ext cx="5718362" cy="838101"/>
          </a:xfrm>
        </p:spPr>
        <p:txBody>
          <a:bodyPr/>
          <a:lstStyle/>
          <a:p>
            <a:r>
              <a:rPr lang="en-US" dirty="0"/>
              <a:t>Formal Reasoning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9775" y="1772816"/>
            <a:ext cx="7666038" cy="4392487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Invariant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Condition on the state variables that </a:t>
            </a:r>
            <a:r>
              <a:rPr lang="en-US" b="1" dirty="0"/>
              <a:t>must hold permanently 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prove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that, under the invariant in question and under the guard of each event, the invariant still holds after the variables have been modified according to the transition associated with that event </a:t>
            </a:r>
          </a:p>
          <a:p>
            <a:r>
              <a:rPr lang="en-US" b="1" dirty="0"/>
              <a:t>Reachability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Condition that </a:t>
            </a:r>
            <a:r>
              <a:rPr lang="en-US" b="1" dirty="0"/>
              <a:t>does not hold permanently</a:t>
            </a:r>
          </a:p>
          <a:p>
            <a:pPr lvl="1"/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We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prove 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that, an event whose guard is not necessarily true now will nevertheless certainly occur within a finite number of iterations 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98831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3768" y="770291"/>
            <a:ext cx="5976664" cy="858509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Invariant preservation</a:t>
            </a:r>
            <a:br>
              <a:rPr lang="en-US" dirty="0"/>
            </a:b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512" y="2676082"/>
            <a:ext cx="8712968" cy="1058355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51053" y="5013176"/>
            <a:ext cx="7340408" cy="810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aseline="30000" dirty="0">
                <a:solidFill>
                  <a:schemeClr val="bg1">
                    <a:lumMod val="50000"/>
                  </a:schemeClr>
                </a:solidFill>
              </a:rPr>
              <a:t>∀-quantified over all carrier sets, constants, and variables occurring free in the proof obligation</a:t>
            </a:r>
            <a:endParaRPr lang="en-US" sz="28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67544" y="2394893"/>
            <a:ext cx="8445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axioms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51053" y="4005065"/>
            <a:ext cx="638118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Where:</a:t>
            </a:r>
          </a:p>
          <a:p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s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sets,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c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constants,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variables,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</a:rPr>
              <a:t>v’</a:t>
            </a: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variables after action takes place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763688" y="239489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invariant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3137327" y="2394893"/>
            <a:ext cx="7269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guard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644008" y="2394893"/>
            <a:ext cx="22746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Before-after predicate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516216" y="3635733"/>
            <a:ext cx="1018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invariant</a:t>
            </a:r>
          </a:p>
        </p:txBody>
      </p:sp>
      <p:cxnSp>
        <p:nvCxnSpPr>
          <p:cNvPr id="17" name="Straight Arrow Connector 16"/>
          <p:cNvCxnSpPr>
            <a:stCxn id="10" idx="2"/>
          </p:cNvCxnSpPr>
          <p:nvPr/>
        </p:nvCxnSpPr>
        <p:spPr>
          <a:xfrm flipH="1">
            <a:off x="755576" y="2764225"/>
            <a:ext cx="134263" cy="304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2" idx="2"/>
          </p:cNvCxnSpPr>
          <p:nvPr/>
        </p:nvCxnSpPr>
        <p:spPr>
          <a:xfrm flipH="1">
            <a:off x="1907704" y="2764225"/>
            <a:ext cx="365098" cy="304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3" idx="2"/>
          </p:cNvCxnSpPr>
          <p:nvPr/>
        </p:nvCxnSpPr>
        <p:spPr>
          <a:xfrm flipH="1">
            <a:off x="3419872" y="2764225"/>
            <a:ext cx="80915" cy="304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4" idx="2"/>
          </p:cNvCxnSpPr>
          <p:nvPr/>
        </p:nvCxnSpPr>
        <p:spPr>
          <a:xfrm flipH="1">
            <a:off x="4932040" y="2764225"/>
            <a:ext cx="849303" cy="30473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5" idx="0"/>
          </p:cNvCxnSpPr>
          <p:nvPr/>
        </p:nvCxnSpPr>
        <p:spPr>
          <a:xfrm flipH="1" flipV="1">
            <a:off x="6732240" y="3429000"/>
            <a:ext cx="293090" cy="20673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2766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9712" y="574675"/>
            <a:ext cx="6424700" cy="766093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Refinement</a:t>
            </a:r>
            <a:r>
              <a:rPr lang="en-US" dirty="0"/>
              <a:t> as spatial extension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  <p:sp>
        <p:nvSpPr>
          <p:cNvPr id="7" name="Content Placeholder 6"/>
          <p:cNvSpPr txBox="1">
            <a:spLocks noGrp="1"/>
          </p:cNvSpPr>
          <p:nvPr>
            <p:ph idx="1"/>
          </p:nvPr>
        </p:nvSpPr>
        <p:spPr>
          <a:xfrm>
            <a:off x="708733" y="2060848"/>
            <a:ext cx="4007283" cy="3776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400" dirty="0"/>
              <a:t>Reality is the same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Our view of the refined reality is more accurate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Previously invisible details of the reality are now revealed</a:t>
            </a:r>
          </a:p>
          <a:p>
            <a:pPr marL="285750" indent="-285750">
              <a:buFontTx/>
              <a:buChar char="-"/>
            </a:pPr>
            <a:r>
              <a:rPr lang="en-US" sz="2400" dirty="0"/>
              <a:t>More powerful microscope reveals even more details</a:t>
            </a:r>
          </a:p>
        </p:txBody>
      </p:sp>
      <p:pic>
        <p:nvPicPr>
          <p:cNvPr id="8" name="Picture 7" descr="microsco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3603" y="1916832"/>
            <a:ext cx="3022600" cy="26924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256509" y="4869160"/>
            <a:ext cx="3498877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 refined model is spatially larger than its previous abstractions</a:t>
            </a:r>
          </a:p>
        </p:txBody>
      </p:sp>
    </p:spTree>
    <p:extLst>
      <p:ext uri="{BB962C8B-B14F-4D97-AF65-F5344CB8AC3E}">
        <p14:creationId xmlns:p14="http://schemas.microsoft.com/office/powerpoint/2010/main" val="1413655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67744" y="574675"/>
            <a:ext cx="6552728" cy="1342157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Spatial extension </a:t>
            </a:r>
            <a:r>
              <a:rPr lang="en-US" dirty="0"/>
              <a:t>has corresponding </a:t>
            </a:r>
            <a:r>
              <a:rPr lang="en-US" b="1" dirty="0"/>
              <a:t>temporal extension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4795" y="1924389"/>
            <a:ext cx="7666038" cy="3820037"/>
          </a:xfrm>
        </p:spPr>
        <p:txBody>
          <a:bodyPr>
            <a:normAutofit fontScale="92500"/>
          </a:bodyPr>
          <a:lstStyle/>
          <a:p>
            <a:r>
              <a:rPr lang="en-US" dirty="0"/>
              <a:t>The new variables can be modified by new transitions</a:t>
            </a:r>
          </a:p>
          <a:p>
            <a:pPr lvl="1"/>
            <a:r>
              <a:rPr lang="en-US" dirty="0"/>
              <a:t>Could not have been present in previous abstractions: the concerned variables did not exist in them</a:t>
            </a:r>
          </a:p>
          <a:p>
            <a:pPr lvl="1"/>
            <a:r>
              <a:rPr lang="en-US" i="1" dirty="0"/>
              <a:t>New events </a:t>
            </a:r>
            <a:r>
              <a:rPr lang="en-US" dirty="0"/>
              <a:t>involve the new variables only</a:t>
            </a:r>
          </a:p>
          <a:p>
            <a:pPr lvl="2"/>
            <a:r>
              <a:rPr lang="en-US" dirty="0"/>
              <a:t>They refine some implicit events doing “nothing” in the abstraction</a:t>
            </a:r>
          </a:p>
          <a:p>
            <a:r>
              <a:rPr lang="en-US" dirty="0"/>
              <a:t>Refinement will thus result in a discrete observation of reality, which is now performed using a </a:t>
            </a:r>
            <a:r>
              <a:rPr lang="en-US" i="1" dirty="0"/>
              <a:t>finer time granularity</a:t>
            </a:r>
            <a:r>
              <a:rPr lang="en-US" dirty="0"/>
              <a:t>. </a:t>
            </a:r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21F1FAF-ED25-B843-AA9A-30D95F2C9464}" type="datetime1">
              <a:rPr lang="fi-FI" smtClean="0"/>
              <a:t>24.4.2020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BB6090E5-003B-8F44-964F-FA902A522165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/>
              <a:t>Åbo Akademi University | Domkyrkotorget 3 | 20500 Åbo | Finland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66318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abo_admin_eng_2014">
  <a:themeElements>
    <a:clrScheme name="Mukautettu 2">
      <a:dk1>
        <a:sysClr val="windowText" lastClr="000000"/>
      </a:dk1>
      <a:lt1>
        <a:sysClr val="window" lastClr="FFFFFF"/>
      </a:lt1>
      <a:dk2>
        <a:srgbClr val="9F0926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dirty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-te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abo_admin_eng_2014</Template>
  <TotalTime>12576</TotalTime>
  <Words>866</Words>
  <Application>Microsoft Macintosh PowerPoint</Application>
  <PresentationFormat>On-screen Show (4:3)</PresentationFormat>
  <Paragraphs>178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Palatino</vt:lpstr>
      <vt:lpstr>Palatino Linotype</vt:lpstr>
      <vt:lpstr>Times New Roman</vt:lpstr>
      <vt:lpstr>Wingdings</vt:lpstr>
      <vt:lpstr>abo_admin_eng_2014</vt:lpstr>
      <vt:lpstr>Formal Methods vs Machine Learning</vt:lpstr>
      <vt:lpstr>Some background</vt:lpstr>
      <vt:lpstr>Formal methods</vt:lpstr>
      <vt:lpstr>Event-B: state-based formal method</vt:lpstr>
      <vt:lpstr>Semantics</vt:lpstr>
      <vt:lpstr>Formal Reasoning </vt:lpstr>
      <vt:lpstr>Invariant preservation </vt:lpstr>
      <vt:lpstr>Refinement as spatial extension</vt:lpstr>
      <vt:lpstr>Spatial extension has corresponding temporal extension </vt:lpstr>
      <vt:lpstr>Wireless sensor-actor networks Partitions and recovery</vt:lpstr>
      <vt:lpstr>Result for Example 1</vt:lpstr>
      <vt:lpstr>Refinement overview</vt:lpstr>
      <vt:lpstr>Example 2</vt:lpstr>
      <vt:lpstr>Refinement overview</vt:lpstr>
      <vt:lpstr>Summing up</vt:lpstr>
      <vt:lpstr>Machine Learning</vt:lpstr>
      <vt:lpstr>Formal Methods vs  Machine Learning</vt:lpstr>
      <vt:lpstr>What about CA13137?</vt:lpstr>
    </vt:vector>
  </TitlesOfParts>
  <Company>Åbo Akademi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Refinement ABC</dc:title>
  <dc:creator>Luigia Petre</dc:creator>
  <cp:lastModifiedBy>Luigia Petre</cp:lastModifiedBy>
  <cp:revision>63</cp:revision>
  <cp:lastPrinted>2014-04-29T10:21:22Z</cp:lastPrinted>
  <dcterms:created xsi:type="dcterms:W3CDTF">2015-05-28T09:01:22Z</dcterms:created>
  <dcterms:modified xsi:type="dcterms:W3CDTF">2020-04-24T13:11:35Z</dcterms:modified>
</cp:coreProperties>
</file>

<file path=docProps/thumbnail.jpeg>
</file>